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5" r:id="rId6"/>
    <p:sldId id="260" r:id="rId7"/>
    <p:sldId id="264" r:id="rId8"/>
    <p:sldId id="261" r:id="rId9"/>
    <p:sldId id="291" r:id="rId10"/>
    <p:sldId id="292" r:id="rId11"/>
    <p:sldId id="288" r:id="rId12"/>
    <p:sldId id="263" r:id="rId13"/>
    <p:sldId id="262" r:id="rId14"/>
    <p:sldId id="267" r:id="rId15"/>
    <p:sldId id="268" r:id="rId16"/>
    <p:sldId id="269" r:id="rId17"/>
    <p:sldId id="270" r:id="rId18"/>
    <p:sldId id="266" r:id="rId19"/>
    <p:sldId id="271" r:id="rId20"/>
    <p:sldId id="272" r:id="rId21"/>
    <p:sldId id="273" r:id="rId22"/>
    <p:sldId id="274" r:id="rId23"/>
    <p:sldId id="275" r:id="rId24"/>
    <p:sldId id="276" r:id="rId25"/>
    <p:sldId id="279" r:id="rId26"/>
    <p:sldId id="280" r:id="rId27"/>
    <p:sldId id="281" r:id="rId28"/>
    <p:sldId id="282" r:id="rId29"/>
    <p:sldId id="283" r:id="rId30"/>
    <p:sldId id="285" r:id="rId31"/>
    <p:sldId id="286"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A633"/>
    <a:srgbClr val="21244A"/>
    <a:srgbClr val="292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0"/>
    <p:restoredTop sz="86364"/>
  </p:normalViewPr>
  <p:slideViewPr>
    <p:cSldViewPr snapToGrid="0">
      <p:cViewPr>
        <p:scale>
          <a:sx n="100" d="100"/>
          <a:sy n="100" d="100"/>
        </p:scale>
        <p:origin x="55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D13AF-8F37-654D-80A9-F7A1B7A9A352}"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6C03E-8FC8-1842-96C9-F965809FD4E2}" type="slidenum">
              <a:rPr lang="en-US" smtClean="0"/>
              <a:t>‹#›</a:t>
            </a:fld>
            <a:endParaRPr lang="en-US"/>
          </a:p>
        </p:txBody>
      </p:sp>
    </p:spTree>
    <p:extLst>
      <p:ext uri="{BB962C8B-B14F-4D97-AF65-F5344CB8AC3E}">
        <p14:creationId xmlns:p14="http://schemas.microsoft.com/office/powerpoint/2010/main" val="173687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1</a:t>
            </a:fld>
            <a:endParaRPr lang="en-US"/>
          </a:p>
        </p:txBody>
      </p:sp>
    </p:spTree>
    <p:extLst>
      <p:ext uri="{BB962C8B-B14F-4D97-AF65-F5344CB8AC3E}">
        <p14:creationId xmlns:p14="http://schemas.microsoft.com/office/powerpoint/2010/main" val="153041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19</a:t>
            </a:fld>
            <a:endParaRPr lang="en-US"/>
          </a:p>
        </p:txBody>
      </p:sp>
    </p:spTree>
    <p:extLst>
      <p:ext uri="{BB962C8B-B14F-4D97-AF65-F5344CB8AC3E}">
        <p14:creationId xmlns:p14="http://schemas.microsoft.com/office/powerpoint/2010/main" val="116193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20</a:t>
            </a:fld>
            <a:endParaRPr lang="en-US"/>
          </a:p>
        </p:txBody>
      </p:sp>
    </p:spTree>
    <p:extLst>
      <p:ext uri="{BB962C8B-B14F-4D97-AF65-F5344CB8AC3E}">
        <p14:creationId xmlns:p14="http://schemas.microsoft.com/office/powerpoint/2010/main" val="1048380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21</a:t>
            </a:fld>
            <a:endParaRPr lang="en-US"/>
          </a:p>
        </p:txBody>
      </p:sp>
    </p:spTree>
    <p:extLst>
      <p:ext uri="{BB962C8B-B14F-4D97-AF65-F5344CB8AC3E}">
        <p14:creationId xmlns:p14="http://schemas.microsoft.com/office/powerpoint/2010/main" val="4266490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22</a:t>
            </a:fld>
            <a:endParaRPr lang="en-US"/>
          </a:p>
        </p:txBody>
      </p:sp>
    </p:spTree>
    <p:extLst>
      <p:ext uri="{BB962C8B-B14F-4D97-AF65-F5344CB8AC3E}">
        <p14:creationId xmlns:p14="http://schemas.microsoft.com/office/powerpoint/2010/main" val="304202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23</a:t>
            </a:fld>
            <a:endParaRPr lang="en-US"/>
          </a:p>
        </p:txBody>
      </p:sp>
    </p:spTree>
    <p:extLst>
      <p:ext uri="{BB962C8B-B14F-4D97-AF65-F5344CB8AC3E}">
        <p14:creationId xmlns:p14="http://schemas.microsoft.com/office/powerpoint/2010/main" val="390712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24</a:t>
            </a:fld>
            <a:endParaRPr lang="en-US"/>
          </a:p>
        </p:txBody>
      </p:sp>
    </p:spTree>
    <p:extLst>
      <p:ext uri="{BB962C8B-B14F-4D97-AF65-F5344CB8AC3E}">
        <p14:creationId xmlns:p14="http://schemas.microsoft.com/office/powerpoint/2010/main" val="41138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25</a:t>
            </a:fld>
            <a:endParaRPr lang="en-US"/>
          </a:p>
        </p:txBody>
      </p:sp>
    </p:spTree>
    <p:extLst>
      <p:ext uri="{BB962C8B-B14F-4D97-AF65-F5344CB8AC3E}">
        <p14:creationId xmlns:p14="http://schemas.microsoft.com/office/powerpoint/2010/main" val="78892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26</a:t>
            </a:fld>
            <a:endParaRPr lang="en-US"/>
          </a:p>
        </p:txBody>
      </p:sp>
    </p:spTree>
    <p:extLst>
      <p:ext uri="{BB962C8B-B14F-4D97-AF65-F5344CB8AC3E}">
        <p14:creationId xmlns:p14="http://schemas.microsoft.com/office/powerpoint/2010/main" val="188104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27</a:t>
            </a:fld>
            <a:endParaRPr lang="en-US"/>
          </a:p>
        </p:txBody>
      </p:sp>
    </p:spTree>
    <p:extLst>
      <p:ext uri="{BB962C8B-B14F-4D97-AF65-F5344CB8AC3E}">
        <p14:creationId xmlns:p14="http://schemas.microsoft.com/office/powerpoint/2010/main" val="256764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28</a:t>
            </a:fld>
            <a:endParaRPr lang="en-US"/>
          </a:p>
        </p:txBody>
      </p:sp>
    </p:spTree>
    <p:extLst>
      <p:ext uri="{BB962C8B-B14F-4D97-AF65-F5344CB8AC3E}">
        <p14:creationId xmlns:p14="http://schemas.microsoft.com/office/powerpoint/2010/main" val="127476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5</a:t>
            </a:fld>
            <a:endParaRPr lang="en-US"/>
          </a:p>
        </p:txBody>
      </p:sp>
    </p:spTree>
    <p:extLst>
      <p:ext uri="{BB962C8B-B14F-4D97-AF65-F5344CB8AC3E}">
        <p14:creationId xmlns:p14="http://schemas.microsoft.com/office/powerpoint/2010/main" val="3257735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29</a:t>
            </a:fld>
            <a:endParaRPr lang="en-US"/>
          </a:p>
        </p:txBody>
      </p:sp>
    </p:spTree>
    <p:extLst>
      <p:ext uri="{BB962C8B-B14F-4D97-AF65-F5344CB8AC3E}">
        <p14:creationId xmlns:p14="http://schemas.microsoft.com/office/powerpoint/2010/main" val="1851086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30</a:t>
            </a:fld>
            <a:endParaRPr lang="en-US"/>
          </a:p>
        </p:txBody>
      </p:sp>
    </p:spTree>
    <p:extLst>
      <p:ext uri="{BB962C8B-B14F-4D97-AF65-F5344CB8AC3E}">
        <p14:creationId xmlns:p14="http://schemas.microsoft.com/office/powerpoint/2010/main" val="2191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B6C03E-8FC8-1842-96C9-F965809FD4E2}" type="slidenum">
              <a:rPr lang="en-US" smtClean="0"/>
              <a:t>8</a:t>
            </a:fld>
            <a:endParaRPr lang="en-US"/>
          </a:p>
        </p:txBody>
      </p:sp>
    </p:spTree>
    <p:extLst>
      <p:ext uri="{BB962C8B-B14F-4D97-AF65-F5344CB8AC3E}">
        <p14:creationId xmlns:p14="http://schemas.microsoft.com/office/powerpoint/2010/main" val="175721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B6C03E-8FC8-1842-96C9-F965809FD4E2}" type="slidenum">
              <a:rPr lang="en-US" smtClean="0"/>
              <a:t>9</a:t>
            </a:fld>
            <a:endParaRPr lang="en-US"/>
          </a:p>
        </p:txBody>
      </p:sp>
    </p:spTree>
    <p:extLst>
      <p:ext uri="{BB962C8B-B14F-4D97-AF65-F5344CB8AC3E}">
        <p14:creationId xmlns:p14="http://schemas.microsoft.com/office/powerpoint/2010/main" val="5157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B6C03E-8FC8-1842-96C9-F965809FD4E2}" type="slidenum">
              <a:rPr lang="en-US" smtClean="0"/>
              <a:t>10</a:t>
            </a:fld>
            <a:endParaRPr lang="en-US"/>
          </a:p>
        </p:txBody>
      </p:sp>
    </p:spTree>
    <p:extLst>
      <p:ext uri="{BB962C8B-B14F-4D97-AF65-F5344CB8AC3E}">
        <p14:creationId xmlns:p14="http://schemas.microsoft.com/office/powerpoint/2010/main" val="373047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14</a:t>
            </a:fld>
            <a:endParaRPr lang="en-US"/>
          </a:p>
        </p:txBody>
      </p:sp>
    </p:spTree>
    <p:extLst>
      <p:ext uri="{BB962C8B-B14F-4D97-AF65-F5344CB8AC3E}">
        <p14:creationId xmlns:p14="http://schemas.microsoft.com/office/powerpoint/2010/main" val="203396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6C03E-8FC8-1842-96C9-F965809FD4E2}" type="slidenum">
              <a:rPr lang="en-US" smtClean="0"/>
              <a:t>15</a:t>
            </a:fld>
            <a:endParaRPr lang="en-US"/>
          </a:p>
        </p:txBody>
      </p:sp>
    </p:spTree>
    <p:extLst>
      <p:ext uri="{BB962C8B-B14F-4D97-AF65-F5344CB8AC3E}">
        <p14:creationId xmlns:p14="http://schemas.microsoft.com/office/powerpoint/2010/main" val="2528833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17</a:t>
            </a:fld>
            <a:endParaRPr lang="en-US"/>
          </a:p>
        </p:txBody>
      </p:sp>
    </p:spTree>
    <p:extLst>
      <p:ext uri="{BB962C8B-B14F-4D97-AF65-F5344CB8AC3E}">
        <p14:creationId xmlns:p14="http://schemas.microsoft.com/office/powerpoint/2010/main" val="44735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6C03E-8FC8-1842-96C9-F965809FD4E2}" type="slidenum">
              <a:rPr lang="en-US" smtClean="0"/>
              <a:t>18</a:t>
            </a:fld>
            <a:endParaRPr lang="en-US"/>
          </a:p>
        </p:txBody>
      </p:sp>
    </p:spTree>
    <p:extLst>
      <p:ext uri="{BB962C8B-B14F-4D97-AF65-F5344CB8AC3E}">
        <p14:creationId xmlns:p14="http://schemas.microsoft.com/office/powerpoint/2010/main" val="425107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53DD-6EA1-1E53-A854-D3631AC6CD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2559A4A-BAAD-113D-829B-922A35F83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CC74134-B938-6F3E-64DF-A7779AACFA21}"/>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AA6CD897-A5B3-F74D-5FAD-6A60B3D56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32765-F1F0-375D-4DB9-772EAF109E1E}"/>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1184692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4D47-E4F7-2C70-472B-9607357A7E8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699C11F-742C-480C-6AD9-951AC9661B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0D9F34-73FA-A814-E6A2-F2C35C2EF36E}"/>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DC17085E-8110-FB30-5DEF-BCD7FC830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31C25-F213-FC1A-E161-F933ED67A53B}"/>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374989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3C1D0-31DE-BF3A-655D-AABEAFBF8D3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8AC563-E808-8631-59FE-BDE2DEF26C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DD3070-A8D1-8265-7333-FA28D411CEE0}"/>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9B74DA01-8471-F71C-DC56-7A64E1B38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7A1B1-C869-EE3B-75D9-884853FC847A}"/>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419306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F435-627A-4507-A67F-FD6D81A1BFC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9CD4E0-64C7-4438-03EF-61E63CB0A6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CFBC00-A243-4337-C141-85DFB747328E}"/>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10370225-8D7D-E85E-1675-87F7863D6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967C6-4B26-D29C-F0BF-CADB63E794DE}"/>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326397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3C7E4-13D0-7152-0A06-529AA63E7A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27D069A-B2F0-08D5-664D-0642563EE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9F514D2-DD02-1087-740B-876FDC5BA424}"/>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8BDE0087-9333-4081-716A-8B54D63A3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0AD19-1673-560D-A1E7-E3EA8B50DEB9}"/>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83691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0800-1083-9A5A-616A-50EF416A17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BB0D58-F791-A9A8-BAA5-A729F9766C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F674B3D-4878-F882-105C-66038620994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F472FB3-0B1A-B907-019D-2DF70366199C}"/>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6" name="Footer Placeholder 5">
            <a:extLst>
              <a:ext uri="{FF2B5EF4-FFF2-40B4-BE49-F238E27FC236}">
                <a16:creationId xmlns:a16="http://schemas.microsoft.com/office/drawing/2014/main" id="{E12E6D8D-ED0A-4A55-6C18-26FC29062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73272-2E30-D456-E37F-F2E0F74A1E21}"/>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339497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9444-D243-6DD2-2873-099EE4B2D07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16F665-EA34-89C8-833C-B5B3AEB6C3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9DC602-88B6-A504-D930-50571DA3FE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E02858E-B26F-4EC0-3E52-76FE842C89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67DE99-7AE0-6F86-9228-E41A9F4DAA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58E768-8F7F-095C-0EAE-96E495187179}"/>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8" name="Footer Placeholder 7">
            <a:extLst>
              <a:ext uri="{FF2B5EF4-FFF2-40B4-BE49-F238E27FC236}">
                <a16:creationId xmlns:a16="http://schemas.microsoft.com/office/drawing/2014/main" id="{3298FF76-2CB0-D65D-E9E3-509D333334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2E3E8B-48DD-463F-1702-F7B1C89C80C9}"/>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3744458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2CB2-5E62-9005-1E78-617E494591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CEA2F22-52BB-234F-5BE4-158A4EEA2073}"/>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4" name="Footer Placeholder 3">
            <a:extLst>
              <a:ext uri="{FF2B5EF4-FFF2-40B4-BE49-F238E27FC236}">
                <a16:creationId xmlns:a16="http://schemas.microsoft.com/office/drawing/2014/main" id="{CF45E074-C339-1929-4B2B-8DE1160566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9E8206-1144-E3F1-8B02-EFC5F5444896}"/>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191190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B3C00-42E0-3BFC-9D04-3BF8473A0D6C}"/>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3" name="Footer Placeholder 2">
            <a:extLst>
              <a:ext uri="{FF2B5EF4-FFF2-40B4-BE49-F238E27FC236}">
                <a16:creationId xmlns:a16="http://schemas.microsoft.com/office/drawing/2014/main" id="{7CD94863-5D04-4518-50BA-82BAB70E3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E064A7-D076-2F95-1781-5F4FF5B10E6F}"/>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683893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97E6-0090-9A78-155F-D8DBE415DC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8EAE0C3-F28B-240E-FC2F-8500988EB3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877E44-0176-3E37-FF6C-2FFD4C70E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D0DFFB-9288-D4EE-BD86-19D23CDAEF59}"/>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6" name="Footer Placeholder 5">
            <a:extLst>
              <a:ext uri="{FF2B5EF4-FFF2-40B4-BE49-F238E27FC236}">
                <a16:creationId xmlns:a16="http://schemas.microsoft.com/office/drawing/2014/main" id="{57B6B9D9-7D71-E7BA-6DDE-6CF011B72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FA259-3075-7961-E2D3-6294034559C1}"/>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35288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1E58-616A-6DDC-D98C-8C2787ECA1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6E35711-FC66-DB90-A76C-7174FE61C9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4E5EB1-1D21-8910-F9B1-4D533767C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DACD50-75FD-A2EF-8354-2A4736612700}"/>
              </a:ext>
            </a:extLst>
          </p:cNvPr>
          <p:cNvSpPr>
            <a:spLocks noGrp="1"/>
          </p:cNvSpPr>
          <p:nvPr>
            <p:ph type="dt" sz="half" idx="10"/>
          </p:nvPr>
        </p:nvSpPr>
        <p:spPr/>
        <p:txBody>
          <a:bodyPr/>
          <a:lstStyle/>
          <a:p>
            <a:fld id="{5177286C-F508-2648-BE00-E68F03B60018}" type="datetimeFigureOut">
              <a:rPr lang="en-US" smtClean="0"/>
              <a:t>12/14/2023</a:t>
            </a:fld>
            <a:endParaRPr lang="en-US"/>
          </a:p>
        </p:txBody>
      </p:sp>
      <p:sp>
        <p:nvSpPr>
          <p:cNvPr id="6" name="Footer Placeholder 5">
            <a:extLst>
              <a:ext uri="{FF2B5EF4-FFF2-40B4-BE49-F238E27FC236}">
                <a16:creationId xmlns:a16="http://schemas.microsoft.com/office/drawing/2014/main" id="{E0A832EC-B972-3E41-2A4D-BF8E2AB183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54710-C43E-8D32-1F1E-201ABC365F77}"/>
              </a:ext>
            </a:extLst>
          </p:cNvPr>
          <p:cNvSpPr>
            <a:spLocks noGrp="1"/>
          </p:cNvSpPr>
          <p:nvPr>
            <p:ph type="sldNum" sz="quarter" idx="12"/>
          </p:nvPr>
        </p:nvSpPr>
        <p:spPr/>
        <p:txBody>
          <a:bodyPr/>
          <a:lstStyle/>
          <a:p>
            <a:fld id="{E55458B0-086E-124A-8F32-6278CED297DA}" type="slidenum">
              <a:rPr lang="en-US" smtClean="0"/>
              <a:t>‹#›</a:t>
            </a:fld>
            <a:endParaRPr lang="en-US"/>
          </a:p>
        </p:txBody>
      </p:sp>
    </p:spTree>
    <p:extLst>
      <p:ext uri="{BB962C8B-B14F-4D97-AF65-F5344CB8AC3E}">
        <p14:creationId xmlns:p14="http://schemas.microsoft.com/office/powerpoint/2010/main" val="151257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DD8BB-C279-39BF-869C-12D4FB46A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622D19-034B-3DCD-086D-939B57173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F645-4F79-EE19-9058-FC7D74FB7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7286C-F508-2648-BE00-E68F03B60018}" type="datetimeFigureOut">
              <a:rPr lang="en-US" smtClean="0"/>
              <a:t>12/14/2023</a:t>
            </a:fld>
            <a:endParaRPr lang="en-US"/>
          </a:p>
        </p:txBody>
      </p:sp>
      <p:sp>
        <p:nvSpPr>
          <p:cNvPr id="5" name="Footer Placeholder 4">
            <a:extLst>
              <a:ext uri="{FF2B5EF4-FFF2-40B4-BE49-F238E27FC236}">
                <a16:creationId xmlns:a16="http://schemas.microsoft.com/office/drawing/2014/main" id="{381D65A0-517D-E4DD-BDE9-2CB97656AE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C0E95E-8492-199F-0398-A81336A7DD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458B0-086E-124A-8F32-6278CED297DA}" type="slidenum">
              <a:rPr lang="en-US" smtClean="0"/>
              <a:t>‹#›</a:t>
            </a:fld>
            <a:endParaRPr lang="en-US"/>
          </a:p>
        </p:txBody>
      </p:sp>
    </p:spTree>
    <p:extLst>
      <p:ext uri="{BB962C8B-B14F-4D97-AF65-F5344CB8AC3E}">
        <p14:creationId xmlns:p14="http://schemas.microsoft.com/office/powerpoint/2010/main" val="2781992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ouse with a garage and a tree&#10;&#10;Description automatically generated">
            <a:extLst>
              <a:ext uri="{FF2B5EF4-FFF2-40B4-BE49-F238E27FC236}">
                <a16:creationId xmlns:a16="http://schemas.microsoft.com/office/drawing/2014/main" id="{6CE6DC49-23DE-88BD-5DD9-3BB10A2559B2}"/>
              </a:ext>
            </a:extLst>
          </p:cNvPr>
          <p:cNvPicPr>
            <a:picLocks noChangeAspect="1"/>
          </p:cNvPicPr>
          <p:nvPr/>
        </p:nvPicPr>
        <p:blipFill>
          <a:blip r:embed="rId3"/>
          <a:stretch>
            <a:fillRect/>
          </a:stretch>
        </p:blipFill>
        <p:spPr>
          <a:xfrm>
            <a:off x="0" y="0"/>
            <a:ext cx="12192000" cy="6859236"/>
          </a:xfrm>
          <a:prstGeom prst="rect">
            <a:avLst/>
          </a:prstGeom>
          <a:effectLst>
            <a:outerShdw blurRad="63500" dist="50800" dir="5400000" algn="ctr" rotWithShape="0">
              <a:srgbClr val="000000">
                <a:alpha val="47000"/>
              </a:srgbClr>
            </a:outerShdw>
          </a:effectLst>
        </p:spPr>
      </p:pic>
      <p:sp>
        <p:nvSpPr>
          <p:cNvPr id="9" name="Freeform 8">
            <a:extLst>
              <a:ext uri="{FF2B5EF4-FFF2-40B4-BE49-F238E27FC236}">
                <a16:creationId xmlns:a16="http://schemas.microsoft.com/office/drawing/2014/main" id="{A6C7D7E5-DBE9-566B-A37E-C7F5F528363C}"/>
              </a:ext>
            </a:extLst>
          </p:cNvPr>
          <p:cNvSpPr/>
          <p:nvPr/>
        </p:nvSpPr>
        <p:spPr>
          <a:xfrm>
            <a:off x="0" y="0"/>
            <a:ext cx="12192000" cy="6858000"/>
          </a:xfrm>
          <a:custGeom>
            <a:avLst/>
            <a:gdLst/>
            <a:ahLst/>
            <a:cxnLst/>
            <a:rect l="l" t="t" r="r" b="b"/>
            <a:pathLst>
              <a:path w="12192000" h="6858000">
                <a:moveTo>
                  <a:pt x="5267437" y="4411335"/>
                </a:moveTo>
                <a:cubicBezTo>
                  <a:pt x="5318216" y="4411335"/>
                  <a:pt x="5361496" y="4429207"/>
                  <a:pt x="5397276" y="4464952"/>
                </a:cubicBezTo>
                <a:cubicBezTo>
                  <a:pt x="5433057" y="4500696"/>
                  <a:pt x="5450948" y="4544139"/>
                  <a:pt x="5450948" y="4595279"/>
                </a:cubicBezTo>
                <a:cubicBezTo>
                  <a:pt x="5450948" y="4647000"/>
                  <a:pt x="5433201" y="4690588"/>
                  <a:pt x="5397710" y="4726042"/>
                </a:cubicBezTo>
                <a:cubicBezTo>
                  <a:pt x="5362220" y="4761497"/>
                  <a:pt x="5318796" y="4779224"/>
                  <a:pt x="5267437" y="4779224"/>
                </a:cubicBezTo>
                <a:cubicBezTo>
                  <a:pt x="5210308" y="4779224"/>
                  <a:pt x="5163855" y="4757721"/>
                  <a:pt x="5128079" y="4714716"/>
                </a:cubicBezTo>
                <a:cubicBezTo>
                  <a:pt x="5098645" y="4679846"/>
                  <a:pt x="5083927" y="4640034"/>
                  <a:pt x="5083927" y="4595279"/>
                </a:cubicBezTo>
                <a:cubicBezTo>
                  <a:pt x="5083927" y="4550525"/>
                  <a:pt x="5098645" y="4510713"/>
                  <a:pt x="5128079" y="4475843"/>
                </a:cubicBezTo>
                <a:cubicBezTo>
                  <a:pt x="5164435" y="4432838"/>
                  <a:pt x="5210888" y="4411335"/>
                  <a:pt x="5267437" y="4411335"/>
                </a:cubicBezTo>
                <a:close/>
                <a:moveTo>
                  <a:pt x="8692131" y="4406986"/>
                </a:moveTo>
                <a:cubicBezTo>
                  <a:pt x="8744068" y="4406986"/>
                  <a:pt x="8788363" y="4425189"/>
                  <a:pt x="8825013" y="4461595"/>
                </a:cubicBezTo>
                <a:cubicBezTo>
                  <a:pt x="8861663" y="4498001"/>
                  <a:pt x="8879988" y="4542417"/>
                  <a:pt x="8879989" y="4594845"/>
                </a:cubicBezTo>
                <a:cubicBezTo>
                  <a:pt x="8879988" y="4647852"/>
                  <a:pt x="8861808" y="4692558"/>
                  <a:pt x="8825448" y="4728964"/>
                </a:cubicBezTo>
                <a:cubicBezTo>
                  <a:pt x="8789087" y="4765370"/>
                  <a:pt x="8744648" y="4783573"/>
                  <a:pt x="8692131" y="4783573"/>
                </a:cubicBezTo>
                <a:cubicBezTo>
                  <a:pt x="8633262" y="4783573"/>
                  <a:pt x="8585359" y="4761436"/>
                  <a:pt x="8548424" y="4717162"/>
                </a:cubicBezTo>
                <a:cubicBezTo>
                  <a:pt x="8518409" y="4681631"/>
                  <a:pt x="8503402" y="4640858"/>
                  <a:pt x="8503402" y="4594845"/>
                </a:cubicBezTo>
                <a:cubicBezTo>
                  <a:pt x="8503402" y="4549411"/>
                  <a:pt x="8518409" y="4508929"/>
                  <a:pt x="8548424" y="4473397"/>
                </a:cubicBezTo>
                <a:cubicBezTo>
                  <a:pt x="8585359" y="4429123"/>
                  <a:pt x="8633262" y="4406986"/>
                  <a:pt x="8692131" y="4406986"/>
                </a:cubicBezTo>
                <a:close/>
                <a:moveTo>
                  <a:pt x="4227389" y="4348715"/>
                </a:moveTo>
                <a:cubicBezTo>
                  <a:pt x="4315048" y="4348715"/>
                  <a:pt x="4368971" y="4394231"/>
                  <a:pt x="4389156" y="4485261"/>
                </a:cubicBezTo>
                <a:lnTo>
                  <a:pt x="4064753" y="4485261"/>
                </a:lnTo>
                <a:cubicBezTo>
                  <a:pt x="4071094" y="4446250"/>
                  <a:pt x="4086088" y="4415217"/>
                  <a:pt x="4109733" y="4392160"/>
                </a:cubicBezTo>
                <a:cubicBezTo>
                  <a:pt x="4139729" y="4363197"/>
                  <a:pt x="4178948" y="4348715"/>
                  <a:pt x="4227389" y="4348715"/>
                </a:cubicBezTo>
                <a:close/>
                <a:moveTo>
                  <a:pt x="7761020" y="4191297"/>
                </a:moveTo>
                <a:lnTo>
                  <a:pt x="7761020" y="4998392"/>
                </a:lnTo>
                <a:lnTo>
                  <a:pt x="8047156" y="4998392"/>
                </a:lnTo>
                <a:lnTo>
                  <a:pt x="8047156" y="4191297"/>
                </a:lnTo>
                <a:close/>
                <a:moveTo>
                  <a:pt x="5922695" y="4191297"/>
                </a:moveTo>
                <a:lnTo>
                  <a:pt x="5922695" y="4998392"/>
                </a:lnTo>
                <a:lnTo>
                  <a:pt x="6208831" y="4998392"/>
                </a:lnTo>
                <a:lnTo>
                  <a:pt x="6208831" y="4191297"/>
                </a:lnTo>
                <a:close/>
                <a:moveTo>
                  <a:pt x="3615874" y="4179991"/>
                </a:moveTo>
                <a:cubicBezTo>
                  <a:pt x="3551687" y="4179991"/>
                  <a:pt x="3496179" y="4193906"/>
                  <a:pt x="3449351" y="4221737"/>
                </a:cubicBezTo>
                <a:cubicBezTo>
                  <a:pt x="3414653" y="4242610"/>
                  <a:pt x="3382270" y="4276529"/>
                  <a:pt x="3352201" y="4323494"/>
                </a:cubicBezTo>
                <a:lnTo>
                  <a:pt x="3352201" y="4191297"/>
                </a:lnTo>
                <a:lnTo>
                  <a:pt x="3066065" y="4191297"/>
                </a:lnTo>
                <a:lnTo>
                  <a:pt x="3066065" y="4998392"/>
                </a:lnTo>
                <a:lnTo>
                  <a:pt x="3352201" y="4998392"/>
                </a:lnTo>
                <a:lnTo>
                  <a:pt x="3352201" y="4653115"/>
                </a:lnTo>
                <a:cubicBezTo>
                  <a:pt x="3352201" y="4606151"/>
                  <a:pt x="3357405" y="4568753"/>
                  <a:pt x="3367815" y="4540922"/>
                </a:cubicBezTo>
                <a:cubicBezTo>
                  <a:pt x="3395574" y="4463808"/>
                  <a:pt x="3456286" y="4425250"/>
                  <a:pt x="3549952" y="4425250"/>
                </a:cubicBezTo>
                <a:cubicBezTo>
                  <a:pt x="3591009" y="4425250"/>
                  <a:pt x="3631488" y="4434817"/>
                  <a:pt x="3671386" y="4453951"/>
                </a:cubicBezTo>
                <a:lnTo>
                  <a:pt x="3671386" y="4182587"/>
                </a:lnTo>
                <a:cubicBezTo>
                  <a:pt x="3649417" y="4180856"/>
                  <a:pt x="3630913" y="4179991"/>
                  <a:pt x="3615874" y="4179991"/>
                </a:cubicBezTo>
                <a:close/>
                <a:moveTo>
                  <a:pt x="9889695" y="4173903"/>
                </a:moveTo>
                <a:cubicBezTo>
                  <a:pt x="9821957" y="4173903"/>
                  <a:pt x="9765512" y="4186659"/>
                  <a:pt x="9720359" y="4212170"/>
                </a:cubicBezTo>
                <a:cubicBezTo>
                  <a:pt x="9692564" y="4227825"/>
                  <a:pt x="9662170" y="4254786"/>
                  <a:pt x="9629175" y="4293054"/>
                </a:cubicBezTo>
                <a:lnTo>
                  <a:pt x="9629175" y="4191297"/>
                </a:lnTo>
                <a:lnTo>
                  <a:pt x="9343039" y="4191297"/>
                </a:lnTo>
                <a:lnTo>
                  <a:pt x="9343039" y="4998392"/>
                </a:lnTo>
                <a:lnTo>
                  <a:pt x="9629175" y="4998392"/>
                </a:lnTo>
                <a:lnTo>
                  <a:pt x="9629175" y="4566144"/>
                </a:lnTo>
                <a:cubicBezTo>
                  <a:pt x="9629175" y="4509613"/>
                  <a:pt x="9642429" y="4468079"/>
                  <a:pt x="9668937" y="4441544"/>
                </a:cubicBezTo>
                <a:cubicBezTo>
                  <a:pt x="9698326" y="4412128"/>
                  <a:pt x="9734628" y="4397419"/>
                  <a:pt x="9777842" y="4397419"/>
                </a:cubicBezTo>
                <a:cubicBezTo>
                  <a:pt x="9825087" y="4397419"/>
                  <a:pt x="9860524" y="4414501"/>
                  <a:pt x="9884151" y="4448665"/>
                </a:cubicBezTo>
                <a:cubicBezTo>
                  <a:pt x="9900286" y="4471821"/>
                  <a:pt x="9908353" y="4519003"/>
                  <a:pt x="9908353" y="4590211"/>
                </a:cubicBezTo>
                <a:lnTo>
                  <a:pt x="9908353" y="4998392"/>
                </a:lnTo>
                <a:lnTo>
                  <a:pt x="10194489" y="4998392"/>
                </a:lnTo>
                <a:lnTo>
                  <a:pt x="10194489" y="4484391"/>
                </a:lnTo>
                <a:cubicBezTo>
                  <a:pt x="10194489" y="4377706"/>
                  <a:pt x="10163519" y="4297692"/>
                  <a:pt x="10101579" y="4244350"/>
                </a:cubicBezTo>
                <a:cubicBezTo>
                  <a:pt x="10047159" y="4197385"/>
                  <a:pt x="9976531" y="4173903"/>
                  <a:pt x="9889695" y="4173903"/>
                </a:cubicBezTo>
                <a:close/>
                <a:moveTo>
                  <a:pt x="4216082" y="4168685"/>
                </a:moveTo>
                <a:cubicBezTo>
                  <a:pt x="4073450" y="4168685"/>
                  <a:pt x="3962996" y="4208981"/>
                  <a:pt x="3884722" y="4289575"/>
                </a:cubicBezTo>
                <a:cubicBezTo>
                  <a:pt x="3806447" y="4370168"/>
                  <a:pt x="3767311" y="4474824"/>
                  <a:pt x="3767311" y="4603542"/>
                </a:cubicBezTo>
                <a:cubicBezTo>
                  <a:pt x="3767311" y="4711966"/>
                  <a:pt x="3798620" y="4803866"/>
                  <a:pt x="3861239" y="4879241"/>
                </a:cubicBezTo>
                <a:cubicBezTo>
                  <a:pt x="3944732" y="4980128"/>
                  <a:pt x="4069392" y="5030571"/>
                  <a:pt x="4235216" y="5030571"/>
                </a:cubicBezTo>
                <a:cubicBezTo>
                  <a:pt x="4365673" y="5030571"/>
                  <a:pt x="4469749" y="4994447"/>
                  <a:pt x="4547444" y="4922197"/>
                </a:cubicBezTo>
                <a:cubicBezTo>
                  <a:pt x="4590350" y="4882317"/>
                  <a:pt x="4622819" y="4825962"/>
                  <a:pt x="4644852" y="4753133"/>
                </a:cubicBezTo>
                <a:lnTo>
                  <a:pt x="4368282" y="4753133"/>
                </a:lnTo>
                <a:cubicBezTo>
                  <a:pt x="4336574" y="4804156"/>
                  <a:pt x="4291023" y="4829667"/>
                  <a:pt x="4231629" y="4829667"/>
                </a:cubicBezTo>
                <a:cubicBezTo>
                  <a:pt x="4115160" y="4829667"/>
                  <a:pt x="4056925" y="4769078"/>
                  <a:pt x="4056925" y="4647897"/>
                </a:cubicBezTo>
                <a:lnTo>
                  <a:pt x="4656158" y="4647897"/>
                </a:lnTo>
                <a:lnTo>
                  <a:pt x="4656158" y="4611301"/>
                </a:lnTo>
                <a:cubicBezTo>
                  <a:pt x="4656158" y="4516040"/>
                  <a:pt x="4634995" y="4432398"/>
                  <a:pt x="4592669" y="4360375"/>
                </a:cubicBezTo>
                <a:cubicBezTo>
                  <a:pt x="4517294" y="4232581"/>
                  <a:pt x="4391765" y="4168685"/>
                  <a:pt x="4216082" y="4168685"/>
                </a:cubicBezTo>
                <a:close/>
                <a:moveTo>
                  <a:pt x="6822496" y="4166075"/>
                </a:moveTo>
                <a:cubicBezTo>
                  <a:pt x="6675224" y="4166076"/>
                  <a:pt x="6558392" y="4215939"/>
                  <a:pt x="6472001" y="4315666"/>
                </a:cubicBezTo>
                <a:cubicBezTo>
                  <a:pt x="6402424" y="4395680"/>
                  <a:pt x="6367635" y="4489029"/>
                  <a:pt x="6367635" y="4595714"/>
                </a:cubicBezTo>
                <a:cubicBezTo>
                  <a:pt x="6367635" y="4701819"/>
                  <a:pt x="6402424" y="4795169"/>
                  <a:pt x="6472001" y="4875762"/>
                </a:cubicBezTo>
                <a:cubicBezTo>
                  <a:pt x="6558392" y="4975490"/>
                  <a:pt x="6675224" y="5025353"/>
                  <a:pt x="6822496" y="5025353"/>
                </a:cubicBezTo>
                <a:cubicBezTo>
                  <a:pt x="6887435" y="5025353"/>
                  <a:pt x="6949474" y="5010568"/>
                  <a:pt x="7008615" y="4980998"/>
                </a:cubicBezTo>
                <a:lnTo>
                  <a:pt x="7008615" y="4738347"/>
                </a:lnTo>
                <a:cubicBezTo>
                  <a:pt x="6957718" y="4773136"/>
                  <a:pt x="6908557" y="4790530"/>
                  <a:pt x="6861130" y="4790530"/>
                </a:cubicBezTo>
                <a:cubicBezTo>
                  <a:pt x="6804454" y="4790530"/>
                  <a:pt x="6757609" y="4772266"/>
                  <a:pt x="6720597" y="4735738"/>
                </a:cubicBezTo>
                <a:cubicBezTo>
                  <a:pt x="6683584" y="4699210"/>
                  <a:pt x="6665077" y="4652536"/>
                  <a:pt x="6665077" y="4595714"/>
                </a:cubicBezTo>
                <a:cubicBezTo>
                  <a:pt x="6665077" y="4538893"/>
                  <a:pt x="6683584" y="4492218"/>
                  <a:pt x="6720597" y="4455690"/>
                </a:cubicBezTo>
                <a:cubicBezTo>
                  <a:pt x="6757609" y="4419162"/>
                  <a:pt x="6804454" y="4400898"/>
                  <a:pt x="6861130" y="4400898"/>
                </a:cubicBezTo>
                <a:cubicBezTo>
                  <a:pt x="6909137" y="4400898"/>
                  <a:pt x="6958298" y="4418583"/>
                  <a:pt x="7008615" y="4453951"/>
                </a:cubicBezTo>
                <a:lnTo>
                  <a:pt x="7008615" y="4211301"/>
                </a:lnTo>
                <a:cubicBezTo>
                  <a:pt x="6950634" y="4181151"/>
                  <a:pt x="6888594" y="4166076"/>
                  <a:pt x="6822496" y="4166075"/>
                </a:cubicBezTo>
                <a:close/>
                <a:moveTo>
                  <a:pt x="8700828" y="4161727"/>
                </a:moveTo>
                <a:cubicBezTo>
                  <a:pt x="8535002" y="4161727"/>
                  <a:pt x="8407154" y="4210721"/>
                  <a:pt x="8317284" y="4308709"/>
                </a:cubicBezTo>
                <a:cubicBezTo>
                  <a:pt x="8243068" y="4389882"/>
                  <a:pt x="8205961" y="4482941"/>
                  <a:pt x="8205961" y="4587887"/>
                </a:cubicBezTo>
                <a:cubicBezTo>
                  <a:pt x="8205961" y="4704429"/>
                  <a:pt x="8242778" y="4802706"/>
                  <a:pt x="8316414" y="4882720"/>
                </a:cubicBezTo>
                <a:cubicBezTo>
                  <a:pt x="8405704" y="4980128"/>
                  <a:pt x="8530944" y="5028832"/>
                  <a:pt x="8692131" y="5028832"/>
                </a:cubicBezTo>
                <a:cubicBezTo>
                  <a:pt x="8852738" y="5028832"/>
                  <a:pt x="8977686" y="4980128"/>
                  <a:pt x="9066977" y="4882720"/>
                </a:cubicBezTo>
                <a:cubicBezTo>
                  <a:pt x="9140613" y="4802706"/>
                  <a:pt x="9177431" y="4706748"/>
                  <a:pt x="9177431" y="4594845"/>
                </a:cubicBezTo>
                <a:cubicBezTo>
                  <a:pt x="9177431" y="4484101"/>
                  <a:pt x="9140323" y="4388722"/>
                  <a:pt x="9066108" y="4308709"/>
                </a:cubicBezTo>
                <a:cubicBezTo>
                  <a:pt x="8975077" y="4210721"/>
                  <a:pt x="8853317" y="4161727"/>
                  <a:pt x="8700828" y="4161727"/>
                </a:cubicBezTo>
                <a:close/>
                <a:moveTo>
                  <a:pt x="2334974" y="4059970"/>
                </a:moveTo>
                <a:lnTo>
                  <a:pt x="2438797" y="4059970"/>
                </a:lnTo>
                <a:cubicBezTo>
                  <a:pt x="2501036" y="4059970"/>
                  <a:pt x="2545097" y="4073199"/>
                  <a:pt x="2570980" y="4099658"/>
                </a:cubicBezTo>
                <a:cubicBezTo>
                  <a:pt x="2596863" y="4126116"/>
                  <a:pt x="2609804" y="4161446"/>
                  <a:pt x="2609804" y="4205647"/>
                </a:cubicBezTo>
                <a:cubicBezTo>
                  <a:pt x="2609804" y="4250420"/>
                  <a:pt x="2598462" y="4285892"/>
                  <a:pt x="2575777" y="4312065"/>
                </a:cubicBezTo>
                <a:cubicBezTo>
                  <a:pt x="2550763" y="4341137"/>
                  <a:pt x="2504813" y="4355673"/>
                  <a:pt x="2437927" y="4355673"/>
                </a:cubicBezTo>
                <a:lnTo>
                  <a:pt x="2334974" y="4355673"/>
                </a:lnTo>
                <a:close/>
                <a:moveTo>
                  <a:pt x="7204389" y="3948647"/>
                </a:moveTo>
                <a:lnTo>
                  <a:pt x="7204389" y="4191297"/>
                </a:lnTo>
                <a:lnTo>
                  <a:pt x="7110460" y="4191297"/>
                </a:lnTo>
                <a:lnTo>
                  <a:pt x="7110460" y="4425250"/>
                </a:lnTo>
                <a:lnTo>
                  <a:pt x="7204389" y="4425250"/>
                </a:lnTo>
                <a:lnTo>
                  <a:pt x="7204389" y="4998392"/>
                </a:lnTo>
                <a:lnTo>
                  <a:pt x="7490525" y="4998392"/>
                </a:lnTo>
                <a:lnTo>
                  <a:pt x="7490525" y="4425250"/>
                </a:lnTo>
                <a:lnTo>
                  <a:pt x="7653162" y="4425250"/>
                </a:lnTo>
                <a:lnTo>
                  <a:pt x="7653162" y="4191297"/>
                </a:lnTo>
                <a:lnTo>
                  <a:pt x="7490525" y="4191297"/>
                </a:lnTo>
                <a:lnTo>
                  <a:pt x="7490525" y="3948647"/>
                </a:lnTo>
                <a:close/>
                <a:moveTo>
                  <a:pt x="2026226" y="3811232"/>
                </a:moveTo>
                <a:lnTo>
                  <a:pt x="2026226" y="4998392"/>
                </a:lnTo>
                <a:lnTo>
                  <a:pt x="2334974" y="4998392"/>
                </a:lnTo>
                <a:lnTo>
                  <a:pt x="2334974" y="4604411"/>
                </a:lnTo>
                <a:lnTo>
                  <a:pt x="2528051" y="4604411"/>
                </a:lnTo>
                <a:cubicBezTo>
                  <a:pt x="2679961" y="4604412"/>
                  <a:pt x="2788675" y="4558946"/>
                  <a:pt x="2854194" y="4468016"/>
                </a:cubicBezTo>
                <a:cubicBezTo>
                  <a:pt x="2904637" y="4397931"/>
                  <a:pt x="2929859" y="4309316"/>
                  <a:pt x="2929859" y="4202169"/>
                </a:cubicBezTo>
                <a:cubicBezTo>
                  <a:pt x="2929859" y="4093291"/>
                  <a:pt x="2898549" y="4003810"/>
                  <a:pt x="2835930" y="3933726"/>
                </a:cubicBezTo>
                <a:cubicBezTo>
                  <a:pt x="2763454" y="3852063"/>
                  <a:pt x="2657348" y="3811232"/>
                  <a:pt x="2517615" y="3811232"/>
                </a:cubicBezTo>
                <a:close/>
                <a:moveTo>
                  <a:pt x="7904088" y="3721651"/>
                </a:moveTo>
                <a:cubicBezTo>
                  <a:pt x="7859560" y="3721651"/>
                  <a:pt x="7821829" y="3737118"/>
                  <a:pt x="7790896" y="3768052"/>
                </a:cubicBezTo>
                <a:cubicBezTo>
                  <a:pt x="7759962" y="3798986"/>
                  <a:pt x="7744496" y="3836716"/>
                  <a:pt x="7744496" y="3881244"/>
                </a:cubicBezTo>
                <a:cubicBezTo>
                  <a:pt x="7744496" y="3925772"/>
                  <a:pt x="7759962" y="3963647"/>
                  <a:pt x="7790896" y="3994871"/>
                </a:cubicBezTo>
                <a:cubicBezTo>
                  <a:pt x="7821829" y="4026095"/>
                  <a:pt x="7859560" y="4041706"/>
                  <a:pt x="7904088" y="4041706"/>
                </a:cubicBezTo>
                <a:cubicBezTo>
                  <a:pt x="7949195" y="4041706"/>
                  <a:pt x="7987216" y="4026239"/>
                  <a:pt x="8018150" y="3995306"/>
                </a:cubicBezTo>
                <a:cubicBezTo>
                  <a:pt x="8049083" y="3964372"/>
                  <a:pt x="8064550" y="3926351"/>
                  <a:pt x="8064551" y="3881244"/>
                </a:cubicBezTo>
                <a:cubicBezTo>
                  <a:pt x="8064550" y="3836716"/>
                  <a:pt x="8048938" y="3798986"/>
                  <a:pt x="8017715" y="3768052"/>
                </a:cubicBezTo>
                <a:cubicBezTo>
                  <a:pt x="7986491" y="3737118"/>
                  <a:pt x="7948616" y="3721651"/>
                  <a:pt x="7904088" y="3721651"/>
                </a:cubicBezTo>
                <a:close/>
                <a:moveTo>
                  <a:pt x="6065763" y="3721651"/>
                </a:moveTo>
                <a:cubicBezTo>
                  <a:pt x="6021235" y="3721651"/>
                  <a:pt x="5983504" y="3737118"/>
                  <a:pt x="5952571" y="3768052"/>
                </a:cubicBezTo>
                <a:cubicBezTo>
                  <a:pt x="5921637" y="3798986"/>
                  <a:pt x="5906170" y="3836716"/>
                  <a:pt x="5906170" y="3881244"/>
                </a:cubicBezTo>
                <a:cubicBezTo>
                  <a:pt x="5906170" y="3925772"/>
                  <a:pt x="5921637" y="3963647"/>
                  <a:pt x="5952571" y="3994871"/>
                </a:cubicBezTo>
                <a:cubicBezTo>
                  <a:pt x="5983504" y="4026095"/>
                  <a:pt x="6021235" y="4041706"/>
                  <a:pt x="6065763" y="4041706"/>
                </a:cubicBezTo>
                <a:cubicBezTo>
                  <a:pt x="6110870" y="4041706"/>
                  <a:pt x="6148891" y="4026239"/>
                  <a:pt x="6179824" y="3995306"/>
                </a:cubicBezTo>
                <a:cubicBezTo>
                  <a:pt x="6210758" y="3964372"/>
                  <a:pt x="6226225" y="3926351"/>
                  <a:pt x="6226225" y="3881244"/>
                </a:cubicBezTo>
                <a:cubicBezTo>
                  <a:pt x="6226225" y="3836716"/>
                  <a:pt x="6210613" y="3798986"/>
                  <a:pt x="6179389" y="3768052"/>
                </a:cubicBezTo>
                <a:cubicBezTo>
                  <a:pt x="6148166" y="3737118"/>
                  <a:pt x="6110290" y="3721651"/>
                  <a:pt x="6065763" y="3721651"/>
                </a:cubicBezTo>
                <a:close/>
                <a:moveTo>
                  <a:pt x="5442250" y="3692081"/>
                </a:moveTo>
                <a:lnTo>
                  <a:pt x="5442250" y="4271311"/>
                </a:lnTo>
                <a:cubicBezTo>
                  <a:pt x="5411556" y="4239421"/>
                  <a:pt x="5381736" y="4216519"/>
                  <a:pt x="5352791" y="4202603"/>
                </a:cubicBezTo>
                <a:cubicBezTo>
                  <a:pt x="5302412" y="4178252"/>
                  <a:pt x="5248561" y="4166076"/>
                  <a:pt x="5191242" y="4166075"/>
                </a:cubicBezTo>
                <a:cubicBezTo>
                  <a:pt x="5092801" y="4166076"/>
                  <a:pt x="5005653" y="4198803"/>
                  <a:pt x="4929798" y="4264258"/>
                </a:cubicBezTo>
                <a:cubicBezTo>
                  <a:pt x="4834256" y="4346500"/>
                  <a:pt x="4786485" y="4456551"/>
                  <a:pt x="4786485" y="4594410"/>
                </a:cubicBezTo>
                <a:cubicBezTo>
                  <a:pt x="4786485" y="4729949"/>
                  <a:pt x="4833096" y="4838845"/>
                  <a:pt x="4926319" y="4921096"/>
                </a:cubicBezTo>
                <a:cubicBezTo>
                  <a:pt x="5004493" y="4990021"/>
                  <a:pt x="5093666" y="5024483"/>
                  <a:pt x="5193837" y="5024483"/>
                </a:cubicBezTo>
                <a:cubicBezTo>
                  <a:pt x="5255796" y="5024483"/>
                  <a:pt x="5311095" y="5010858"/>
                  <a:pt x="5359735" y="4983607"/>
                </a:cubicBezTo>
                <a:cubicBezTo>
                  <a:pt x="5387530" y="4967952"/>
                  <a:pt x="5415035" y="4943020"/>
                  <a:pt x="5442250" y="4908811"/>
                </a:cubicBezTo>
                <a:lnTo>
                  <a:pt x="5442250" y="4998392"/>
                </a:lnTo>
                <a:lnTo>
                  <a:pt x="5728386" y="4998392"/>
                </a:lnTo>
                <a:lnTo>
                  <a:pt x="5728386" y="3692081"/>
                </a:lnTo>
                <a:close/>
                <a:moveTo>
                  <a:pt x="2243706" y="2273387"/>
                </a:moveTo>
                <a:cubicBezTo>
                  <a:pt x="2295644" y="2273387"/>
                  <a:pt x="2339939" y="2291589"/>
                  <a:pt x="2376589" y="2327995"/>
                </a:cubicBezTo>
                <a:cubicBezTo>
                  <a:pt x="2413239" y="2364401"/>
                  <a:pt x="2431565" y="2408817"/>
                  <a:pt x="2431565" y="2461245"/>
                </a:cubicBezTo>
                <a:cubicBezTo>
                  <a:pt x="2431565" y="2514252"/>
                  <a:pt x="2413384" y="2558959"/>
                  <a:pt x="2377024" y="2595364"/>
                </a:cubicBezTo>
                <a:cubicBezTo>
                  <a:pt x="2340663" y="2631770"/>
                  <a:pt x="2296224" y="2649973"/>
                  <a:pt x="2243706" y="2649973"/>
                </a:cubicBezTo>
                <a:cubicBezTo>
                  <a:pt x="2184837" y="2649973"/>
                  <a:pt x="2136935" y="2627836"/>
                  <a:pt x="2099999" y="2583562"/>
                </a:cubicBezTo>
                <a:cubicBezTo>
                  <a:pt x="2069985" y="2548031"/>
                  <a:pt x="2054978" y="2507258"/>
                  <a:pt x="2054978" y="2461245"/>
                </a:cubicBezTo>
                <a:cubicBezTo>
                  <a:pt x="2054978" y="2415811"/>
                  <a:pt x="2069985" y="2375329"/>
                  <a:pt x="2099999" y="2339797"/>
                </a:cubicBezTo>
                <a:cubicBezTo>
                  <a:pt x="2136935" y="2295523"/>
                  <a:pt x="2184837" y="2273387"/>
                  <a:pt x="2243706" y="2273387"/>
                </a:cubicBezTo>
                <a:close/>
                <a:moveTo>
                  <a:pt x="6724762" y="2269908"/>
                </a:moveTo>
                <a:cubicBezTo>
                  <a:pt x="6776120" y="2269908"/>
                  <a:pt x="6819400" y="2288462"/>
                  <a:pt x="6854601" y="2325569"/>
                </a:cubicBezTo>
                <a:cubicBezTo>
                  <a:pt x="6889802" y="2362677"/>
                  <a:pt x="6907402" y="2407033"/>
                  <a:pt x="6907402" y="2458636"/>
                </a:cubicBezTo>
                <a:cubicBezTo>
                  <a:pt x="6907402" y="2510239"/>
                  <a:pt x="6889657" y="2554449"/>
                  <a:pt x="6854166" y="2591267"/>
                </a:cubicBezTo>
                <a:cubicBezTo>
                  <a:pt x="6818675" y="2628085"/>
                  <a:pt x="6775540" y="2646494"/>
                  <a:pt x="6724762" y="2646494"/>
                </a:cubicBezTo>
                <a:cubicBezTo>
                  <a:pt x="6673403" y="2646494"/>
                  <a:pt x="6629979" y="2628085"/>
                  <a:pt x="6594489" y="2591267"/>
                </a:cubicBezTo>
                <a:cubicBezTo>
                  <a:pt x="6558998" y="2554449"/>
                  <a:pt x="6541252" y="2510239"/>
                  <a:pt x="6541252" y="2458636"/>
                </a:cubicBezTo>
                <a:cubicBezTo>
                  <a:pt x="6541252" y="2412251"/>
                  <a:pt x="6555679" y="2371374"/>
                  <a:pt x="6584534" y="2336006"/>
                </a:cubicBezTo>
                <a:cubicBezTo>
                  <a:pt x="6620890" y="2291941"/>
                  <a:pt x="6667633" y="2269908"/>
                  <a:pt x="6724762" y="2269908"/>
                </a:cubicBezTo>
                <a:close/>
                <a:moveTo>
                  <a:pt x="11323514" y="2215116"/>
                </a:moveTo>
                <a:cubicBezTo>
                  <a:pt x="11411173" y="2215116"/>
                  <a:pt x="11465096" y="2260631"/>
                  <a:pt x="11485280" y="2351661"/>
                </a:cubicBezTo>
                <a:lnTo>
                  <a:pt x="11160877" y="2351661"/>
                </a:lnTo>
                <a:cubicBezTo>
                  <a:pt x="11167218" y="2312650"/>
                  <a:pt x="11182212" y="2281617"/>
                  <a:pt x="11205857" y="2258561"/>
                </a:cubicBezTo>
                <a:cubicBezTo>
                  <a:pt x="11235854" y="2229597"/>
                  <a:pt x="11275072" y="2215116"/>
                  <a:pt x="11323514" y="2215116"/>
                </a:cubicBezTo>
                <a:close/>
                <a:moveTo>
                  <a:pt x="9646969" y="2057697"/>
                </a:moveTo>
                <a:lnTo>
                  <a:pt x="9646969" y="2864792"/>
                </a:lnTo>
                <a:lnTo>
                  <a:pt x="9933105" y="2864792"/>
                </a:lnTo>
                <a:lnTo>
                  <a:pt x="9933105" y="2057697"/>
                </a:lnTo>
                <a:close/>
                <a:moveTo>
                  <a:pt x="4751119" y="2057697"/>
                </a:moveTo>
                <a:lnTo>
                  <a:pt x="4751119" y="2864792"/>
                </a:lnTo>
                <a:lnTo>
                  <a:pt x="5037255" y="2864792"/>
                </a:lnTo>
                <a:lnTo>
                  <a:pt x="5037255" y="2057697"/>
                </a:lnTo>
                <a:close/>
                <a:moveTo>
                  <a:pt x="2894615" y="2057697"/>
                </a:moveTo>
                <a:lnTo>
                  <a:pt x="2894615" y="2569959"/>
                </a:lnTo>
                <a:cubicBezTo>
                  <a:pt x="2894615" y="2655191"/>
                  <a:pt x="2917807" y="2723899"/>
                  <a:pt x="2964192" y="2776081"/>
                </a:cubicBezTo>
                <a:cubicBezTo>
                  <a:pt x="3037248" y="2858414"/>
                  <a:pt x="3157559" y="2899581"/>
                  <a:pt x="3325124" y="2899581"/>
                </a:cubicBezTo>
                <a:cubicBezTo>
                  <a:pt x="3410355" y="2899581"/>
                  <a:pt x="3482542" y="2889434"/>
                  <a:pt x="3541682" y="2869141"/>
                </a:cubicBezTo>
                <a:cubicBezTo>
                  <a:pt x="3683736" y="2819857"/>
                  <a:pt x="3754762" y="2720130"/>
                  <a:pt x="3754762" y="2569959"/>
                </a:cubicBezTo>
                <a:lnTo>
                  <a:pt x="3754762" y="2057697"/>
                </a:lnTo>
                <a:lnTo>
                  <a:pt x="3468626" y="2057697"/>
                </a:lnTo>
                <a:lnTo>
                  <a:pt x="3468626" y="2515167"/>
                </a:lnTo>
                <a:cubicBezTo>
                  <a:pt x="3468626" y="2565611"/>
                  <a:pt x="3456523" y="2602718"/>
                  <a:pt x="3432316" y="2626490"/>
                </a:cubicBezTo>
                <a:cubicBezTo>
                  <a:pt x="3406378" y="2652002"/>
                  <a:pt x="3370648" y="2664758"/>
                  <a:pt x="3325124" y="2664758"/>
                </a:cubicBezTo>
                <a:cubicBezTo>
                  <a:pt x="3279019" y="2664758"/>
                  <a:pt x="3242999" y="2652002"/>
                  <a:pt x="3217061" y="2626490"/>
                </a:cubicBezTo>
                <a:cubicBezTo>
                  <a:pt x="3192854" y="2602718"/>
                  <a:pt x="3180751" y="2565611"/>
                  <a:pt x="3180751" y="2515167"/>
                </a:cubicBezTo>
                <a:lnTo>
                  <a:pt x="3180751" y="2057697"/>
                </a:lnTo>
                <a:close/>
                <a:moveTo>
                  <a:pt x="9464223" y="2046391"/>
                </a:moveTo>
                <a:cubicBezTo>
                  <a:pt x="9400036" y="2046391"/>
                  <a:pt x="9344529" y="2060306"/>
                  <a:pt x="9297700" y="2088137"/>
                </a:cubicBezTo>
                <a:cubicBezTo>
                  <a:pt x="9263002" y="2109011"/>
                  <a:pt x="9230619" y="2142929"/>
                  <a:pt x="9200550" y="2189894"/>
                </a:cubicBezTo>
                <a:lnTo>
                  <a:pt x="9200550" y="2057697"/>
                </a:lnTo>
                <a:lnTo>
                  <a:pt x="8914414" y="2057697"/>
                </a:lnTo>
                <a:lnTo>
                  <a:pt x="8914414" y="2864792"/>
                </a:lnTo>
                <a:lnTo>
                  <a:pt x="9200550" y="2864792"/>
                </a:lnTo>
                <a:lnTo>
                  <a:pt x="9200550" y="2519516"/>
                </a:lnTo>
                <a:cubicBezTo>
                  <a:pt x="9200550" y="2472551"/>
                  <a:pt x="9205754" y="2435153"/>
                  <a:pt x="9216164" y="2407323"/>
                </a:cubicBezTo>
                <a:cubicBezTo>
                  <a:pt x="9243923" y="2330208"/>
                  <a:pt x="9304635" y="2291651"/>
                  <a:pt x="9398301" y="2291651"/>
                </a:cubicBezTo>
                <a:cubicBezTo>
                  <a:pt x="9439359" y="2291651"/>
                  <a:pt x="9479837" y="2301217"/>
                  <a:pt x="9519735" y="2320351"/>
                </a:cubicBezTo>
                <a:lnTo>
                  <a:pt x="9519735" y="2048987"/>
                </a:lnTo>
                <a:cubicBezTo>
                  <a:pt x="9497766" y="2047256"/>
                  <a:pt x="9479262" y="2046391"/>
                  <a:pt x="9464223" y="2046391"/>
                </a:cubicBezTo>
                <a:close/>
                <a:moveTo>
                  <a:pt x="5774896" y="2040303"/>
                </a:moveTo>
                <a:cubicBezTo>
                  <a:pt x="5707157" y="2040303"/>
                  <a:pt x="5650712" y="2053059"/>
                  <a:pt x="5605559" y="2078570"/>
                </a:cubicBezTo>
                <a:cubicBezTo>
                  <a:pt x="5577765" y="2094225"/>
                  <a:pt x="5547370" y="2121187"/>
                  <a:pt x="5514376" y="2159454"/>
                </a:cubicBezTo>
                <a:lnTo>
                  <a:pt x="5514376" y="2057697"/>
                </a:lnTo>
                <a:lnTo>
                  <a:pt x="5228239" y="2057697"/>
                </a:lnTo>
                <a:lnTo>
                  <a:pt x="5228239" y="2864792"/>
                </a:lnTo>
                <a:lnTo>
                  <a:pt x="5514376" y="2864792"/>
                </a:lnTo>
                <a:lnTo>
                  <a:pt x="5514376" y="2432544"/>
                </a:lnTo>
                <a:cubicBezTo>
                  <a:pt x="5514375" y="2376013"/>
                  <a:pt x="5527629" y="2334479"/>
                  <a:pt x="5554138" y="2307944"/>
                </a:cubicBezTo>
                <a:cubicBezTo>
                  <a:pt x="5583526" y="2278528"/>
                  <a:pt x="5619828" y="2263820"/>
                  <a:pt x="5663042" y="2263820"/>
                </a:cubicBezTo>
                <a:cubicBezTo>
                  <a:pt x="5710287" y="2263820"/>
                  <a:pt x="5745723" y="2280901"/>
                  <a:pt x="5769351" y="2315065"/>
                </a:cubicBezTo>
                <a:cubicBezTo>
                  <a:pt x="5785486" y="2338221"/>
                  <a:pt x="5793553" y="2385403"/>
                  <a:pt x="5793554" y="2456611"/>
                </a:cubicBezTo>
                <a:lnTo>
                  <a:pt x="5793554" y="2864792"/>
                </a:lnTo>
                <a:lnTo>
                  <a:pt x="6079690" y="2864792"/>
                </a:lnTo>
                <a:lnTo>
                  <a:pt x="6079690" y="2350791"/>
                </a:lnTo>
                <a:cubicBezTo>
                  <a:pt x="6079690" y="2244106"/>
                  <a:pt x="6048720" y="2164093"/>
                  <a:pt x="5986780" y="2110750"/>
                </a:cubicBezTo>
                <a:cubicBezTo>
                  <a:pt x="5932359" y="2063785"/>
                  <a:pt x="5861731" y="2040303"/>
                  <a:pt x="5774896" y="2040303"/>
                </a:cubicBezTo>
                <a:close/>
                <a:moveTo>
                  <a:pt x="11312207" y="2035085"/>
                </a:moveTo>
                <a:cubicBezTo>
                  <a:pt x="11169574" y="2035085"/>
                  <a:pt x="11059120" y="2075382"/>
                  <a:pt x="10980846" y="2155975"/>
                </a:cubicBezTo>
                <a:cubicBezTo>
                  <a:pt x="10902572" y="2236569"/>
                  <a:pt x="10863435" y="2341224"/>
                  <a:pt x="10863435" y="2469942"/>
                </a:cubicBezTo>
                <a:cubicBezTo>
                  <a:pt x="10863435" y="2578366"/>
                  <a:pt x="10894744" y="2670266"/>
                  <a:pt x="10957364" y="2745641"/>
                </a:cubicBezTo>
                <a:cubicBezTo>
                  <a:pt x="11040856" y="2846528"/>
                  <a:pt x="11165515" y="2896972"/>
                  <a:pt x="11331341" y="2896972"/>
                </a:cubicBezTo>
                <a:cubicBezTo>
                  <a:pt x="11461798" y="2896972"/>
                  <a:pt x="11565873" y="2860847"/>
                  <a:pt x="11643568" y="2788597"/>
                </a:cubicBezTo>
                <a:cubicBezTo>
                  <a:pt x="11686474" y="2748717"/>
                  <a:pt x="11718943" y="2692362"/>
                  <a:pt x="11740976" y="2619533"/>
                </a:cubicBezTo>
                <a:lnTo>
                  <a:pt x="11464407" y="2619533"/>
                </a:lnTo>
                <a:cubicBezTo>
                  <a:pt x="11432699" y="2670556"/>
                  <a:pt x="11387147" y="2696068"/>
                  <a:pt x="11327753" y="2696068"/>
                </a:cubicBezTo>
                <a:cubicBezTo>
                  <a:pt x="11211284" y="2696068"/>
                  <a:pt x="11153050" y="2635477"/>
                  <a:pt x="11153050" y="2514297"/>
                </a:cubicBezTo>
                <a:lnTo>
                  <a:pt x="11752283" y="2514297"/>
                </a:lnTo>
                <a:lnTo>
                  <a:pt x="11752283" y="2477701"/>
                </a:lnTo>
                <a:cubicBezTo>
                  <a:pt x="11752283" y="2382440"/>
                  <a:pt x="11731119" y="2298798"/>
                  <a:pt x="11688794" y="2226775"/>
                </a:cubicBezTo>
                <a:cubicBezTo>
                  <a:pt x="11613418" y="2098982"/>
                  <a:pt x="11487890" y="2035085"/>
                  <a:pt x="11312207" y="2035085"/>
                </a:cubicBezTo>
                <a:close/>
                <a:moveTo>
                  <a:pt x="6652032" y="2035085"/>
                </a:moveTo>
                <a:cubicBezTo>
                  <a:pt x="6542013" y="2035085"/>
                  <a:pt x="6447921" y="2073642"/>
                  <a:pt x="6369756" y="2150757"/>
                </a:cubicBezTo>
                <a:cubicBezTo>
                  <a:pt x="6285792" y="2233670"/>
                  <a:pt x="6243809" y="2341224"/>
                  <a:pt x="6243810" y="2473421"/>
                </a:cubicBezTo>
                <a:cubicBezTo>
                  <a:pt x="6243809" y="2533141"/>
                  <a:pt x="6253653" y="2588513"/>
                  <a:pt x="6273340" y="2639536"/>
                </a:cubicBezTo>
                <a:cubicBezTo>
                  <a:pt x="6302294" y="2714911"/>
                  <a:pt x="6350065" y="2774342"/>
                  <a:pt x="6416652" y="2817828"/>
                </a:cubicBezTo>
                <a:cubicBezTo>
                  <a:pt x="6481500" y="2860154"/>
                  <a:pt x="6555036" y="2881317"/>
                  <a:pt x="6637261" y="2881317"/>
                </a:cubicBezTo>
                <a:cubicBezTo>
                  <a:pt x="6702697" y="2881317"/>
                  <a:pt x="6759441" y="2867981"/>
                  <a:pt x="6807494" y="2841310"/>
                </a:cubicBezTo>
                <a:cubicBezTo>
                  <a:pt x="6830658" y="2828554"/>
                  <a:pt x="6859323" y="2806521"/>
                  <a:pt x="6893487" y="2775212"/>
                </a:cubicBezTo>
                <a:lnTo>
                  <a:pt x="6893487" y="2851502"/>
                </a:lnTo>
                <a:cubicBezTo>
                  <a:pt x="6893486" y="2906412"/>
                  <a:pt x="6882470" y="2948602"/>
                  <a:pt x="6860437" y="2978073"/>
                </a:cubicBezTo>
                <a:cubicBezTo>
                  <a:pt x="6825069" y="3024892"/>
                  <a:pt x="6774335" y="3048302"/>
                  <a:pt x="6708237" y="3048302"/>
                </a:cubicBezTo>
                <a:cubicBezTo>
                  <a:pt x="6668810" y="3048302"/>
                  <a:pt x="6636341" y="3038830"/>
                  <a:pt x="6610829" y="3019887"/>
                </a:cubicBezTo>
                <a:cubicBezTo>
                  <a:pt x="6595174" y="3008408"/>
                  <a:pt x="6582708" y="2989469"/>
                  <a:pt x="6573432" y="2963070"/>
                </a:cubicBezTo>
                <a:lnTo>
                  <a:pt x="6253377" y="2963070"/>
                </a:lnTo>
                <a:cubicBezTo>
                  <a:pt x="6256276" y="2981624"/>
                  <a:pt x="6258595" y="2993800"/>
                  <a:pt x="6260335" y="2999598"/>
                </a:cubicBezTo>
                <a:cubicBezTo>
                  <a:pt x="6275989" y="3054680"/>
                  <a:pt x="6312227" y="3107443"/>
                  <a:pt x="6369049" y="3157886"/>
                </a:cubicBezTo>
                <a:cubicBezTo>
                  <a:pt x="6454280" y="3233841"/>
                  <a:pt x="6568793" y="3271819"/>
                  <a:pt x="6712586" y="3271819"/>
                </a:cubicBezTo>
                <a:cubicBezTo>
                  <a:pt x="6850000" y="3271819"/>
                  <a:pt x="6960164" y="3237030"/>
                  <a:pt x="7043077" y="3167453"/>
                </a:cubicBezTo>
                <a:cubicBezTo>
                  <a:pt x="7108596" y="3112371"/>
                  <a:pt x="7149182" y="3050041"/>
                  <a:pt x="7164837" y="2980464"/>
                </a:cubicBezTo>
                <a:cubicBezTo>
                  <a:pt x="7174694" y="2936979"/>
                  <a:pt x="7179622" y="2879867"/>
                  <a:pt x="7179623" y="2809130"/>
                </a:cubicBezTo>
                <a:lnTo>
                  <a:pt x="7179623" y="2057697"/>
                </a:lnTo>
                <a:lnTo>
                  <a:pt x="6893487" y="2057697"/>
                </a:lnTo>
                <a:lnTo>
                  <a:pt x="6893487" y="2142060"/>
                </a:lnTo>
                <a:cubicBezTo>
                  <a:pt x="6863952" y="2109011"/>
                  <a:pt x="6835578" y="2085238"/>
                  <a:pt x="6808363" y="2070743"/>
                </a:cubicBezTo>
                <a:cubicBezTo>
                  <a:pt x="6762621" y="2046971"/>
                  <a:pt x="6710511" y="2035085"/>
                  <a:pt x="6652032" y="2035085"/>
                </a:cubicBezTo>
                <a:close/>
                <a:moveTo>
                  <a:pt x="10546770" y="2032476"/>
                </a:moveTo>
                <a:cubicBezTo>
                  <a:pt x="10399499" y="2032476"/>
                  <a:pt x="10282667" y="2082339"/>
                  <a:pt x="10196275" y="2182066"/>
                </a:cubicBezTo>
                <a:cubicBezTo>
                  <a:pt x="10126698" y="2262080"/>
                  <a:pt x="10091910" y="2355430"/>
                  <a:pt x="10091910" y="2462114"/>
                </a:cubicBezTo>
                <a:cubicBezTo>
                  <a:pt x="10091910" y="2568220"/>
                  <a:pt x="10126698" y="2661569"/>
                  <a:pt x="10196275" y="2742163"/>
                </a:cubicBezTo>
                <a:cubicBezTo>
                  <a:pt x="10282667" y="2841890"/>
                  <a:pt x="10399499" y="2891753"/>
                  <a:pt x="10546770" y="2891753"/>
                </a:cubicBezTo>
                <a:cubicBezTo>
                  <a:pt x="10611708" y="2891753"/>
                  <a:pt x="10673749" y="2876968"/>
                  <a:pt x="10732889" y="2847398"/>
                </a:cubicBezTo>
                <a:lnTo>
                  <a:pt x="10732889" y="2604748"/>
                </a:lnTo>
                <a:cubicBezTo>
                  <a:pt x="10681992" y="2639536"/>
                  <a:pt x="10632831" y="2656930"/>
                  <a:pt x="10585404" y="2656930"/>
                </a:cubicBezTo>
                <a:cubicBezTo>
                  <a:pt x="10528728" y="2656930"/>
                  <a:pt x="10481884" y="2638666"/>
                  <a:pt x="10444871" y="2602138"/>
                </a:cubicBezTo>
                <a:cubicBezTo>
                  <a:pt x="10407858" y="2565611"/>
                  <a:pt x="10389352" y="2518936"/>
                  <a:pt x="10389352" y="2462114"/>
                </a:cubicBezTo>
                <a:cubicBezTo>
                  <a:pt x="10389352" y="2405293"/>
                  <a:pt x="10407858" y="2358618"/>
                  <a:pt x="10444871" y="2322090"/>
                </a:cubicBezTo>
                <a:cubicBezTo>
                  <a:pt x="10481884" y="2285563"/>
                  <a:pt x="10528728" y="2267299"/>
                  <a:pt x="10585404" y="2267299"/>
                </a:cubicBezTo>
                <a:cubicBezTo>
                  <a:pt x="10633412" y="2267299"/>
                  <a:pt x="10682572" y="2284983"/>
                  <a:pt x="10732889" y="2320351"/>
                </a:cubicBezTo>
                <a:lnTo>
                  <a:pt x="10732889" y="2077701"/>
                </a:lnTo>
                <a:cubicBezTo>
                  <a:pt x="10674908" y="2047551"/>
                  <a:pt x="10612869" y="2032476"/>
                  <a:pt x="10546770" y="2032476"/>
                </a:cubicBezTo>
                <a:close/>
                <a:moveTo>
                  <a:pt x="4323257" y="2028997"/>
                </a:moveTo>
                <a:cubicBezTo>
                  <a:pt x="4193960" y="2028997"/>
                  <a:pt x="4098292" y="2062857"/>
                  <a:pt x="4036252" y="2130577"/>
                </a:cubicBezTo>
                <a:cubicBezTo>
                  <a:pt x="3988128" y="2183249"/>
                  <a:pt x="3964066" y="2244894"/>
                  <a:pt x="3964066" y="2315513"/>
                </a:cubicBezTo>
                <a:cubicBezTo>
                  <a:pt x="3964066" y="2351978"/>
                  <a:pt x="3969561" y="2383238"/>
                  <a:pt x="3980550" y="2409293"/>
                </a:cubicBezTo>
                <a:cubicBezTo>
                  <a:pt x="4000798" y="2457336"/>
                  <a:pt x="4039839" y="2492641"/>
                  <a:pt x="4097676" y="2515208"/>
                </a:cubicBezTo>
                <a:cubicBezTo>
                  <a:pt x="4113874" y="2521577"/>
                  <a:pt x="4148291" y="2530550"/>
                  <a:pt x="4200926" y="2542128"/>
                </a:cubicBezTo>
                <a:cubicBezTo>
                  <a:pt x="4247774" y="2552565"/>
                  <a:pt x="4277851" y="2561552"/>
                  <a:pt x="4291159" y="2569089"/>
                </a:cubicBezTo>
                <a:cubicBezTo>
                  <a:pt x="4311978" y="2580686"/>
                  <a:pt x="4322387" y="2597210"/>
                  <a:pt x="4322388" y="2618663"/>
                </a:cubicBezTo>
                <a:cubicBezTo>
                  <a:pt x="4322387" y="2659830"/>
                  <a:pt x="4292609" y="2680413"/>
                  <a:pt x="4233051" y="2680413"/>
                </a:cubicBezTo>
                <a:cubicBezTo>
                  <a:pt x="4163086" y="2680413"/>
                  <a:pt x="4087339" y="2653741"/>
                  <a:pt x="4005812" y="2600399"/>
                </a:cubicBezTo>
                <a:lnTo>
                  <a:pt x="3902317" y="2802173"/>
                </a:lnTo>
                <a:cubicBezTo>
                  <a:pt x="4006681" y="2864212"/>
                  <a:pt x="4114236" y="2895232"/>
                  <a:pt x="4224980" y="2895232"/>
                </a:cubicBezTo>
                <a:cubicBezTo>
                  <a:pt x="4350218" y="2895232"/>
                  <a:pt x="4447336" y="2864502"/>
                  <a:pt x="4516334" y="2803042"/>
                </a:cubicBezTo>
                <a:cubicBezTo>
                  <a:pt x="4577794" y="2748540"/>
                  <a:pt x="4608524" y="2678383"/>
                  <a:pt x="4608524" y="2592572"/>
                </a:cubicBezTo>
                <a:cubicBezTo>
                  <a:pt x="4608524" y="2524154"/>
                  <a:pt x="4586256" y="2468493"/>
                  <a:pt x="4541719" y="2425587"/>
                </a:cubicBezTo>
                <a:cubicBezTo>
                  <a:pt x="4506432" y="2391378"/>
                  <a:pt x="4451481" y="2366446"/>
                  <a:pt x="4376867" y="2350791"/>
                </a:cubicBezTo>
                <a:cubicBezTo>
                  <a:pt x="4325970" y="2340354"/>
                  <a:pt x="4295318" y="2332527"/>
                  <a:pt x="4284908" y="2327309"/>
                </a:cubicBezTo>
                <a:cubicBezTo>
                  <a:pt x="4261770" y="2316202"/>
                  <a:pt x="4250201" y="2301584"/>
                  <a:pt x="4250201" y="2283456"/>
                </a:cubicBezTo>
                <a:cubicBezTo>
                  <a:pt x="4250201" y="2243694"/>
                  <a:pt x="4278798" y="2223813"/>
                  <a:pt x="4335991" y="2223813"/>
                </a:cubicBezTo>
                <a:cubicBezTo>
                  <a:pt x="4384514" y="2223813"/>
                  <a:pt x="4435351" y="2237728"/>
                  <a:pt x="4488503" y="2265559"/>
                </a:cubicBezTo>
                <a:lnTo>
                  <a:pt x="4585041" y="2081180"/>
                </a:lnTo>
                <a:cubicBezTo>
                  <a:pt x="4500389" y="2046391"/>
                  <a:pt x="4413128" y="2028997"/>
                  <a:pt x="4323257" y="2028997"/>
                </a:cubicBezTo>
                <a:close/>
                <a:moveTo>
                  <a:pt x="2252403" y="2028127"/>
                </a:moveTo>
                <a:cubicBezTo>
                  <a:pt x="2086577" y="2028127"/>
                  <a:pt x="1958729" y="2077121"/>
                  <a:pt x="1868859" y="2175109"/>
                </a:cubicBezTo>
                <a:cubicBezTo>
                  <a:pt x="1794643" y="2256282"/>
                  <a:pt x="1757535" y="2349342"/>
                  <a:pt x="1757535" y="2454287"/>
                </a:cubicBezTo>
                <a:cubicBezTo>
                  <a:pt x="1757535" y="2570829"/>
                  <a:pt x="1794353" y="2669106"/>
                  <a:pt x="1867989" y="2749120"/>
                </a:cubicBezTo>
                <a:cubicBezTo>
                  <a:pt x="1957280" y="2846528"/>
                  <a:pt x="2082518" y="2895232"/>
                  <a:pt x="2243706" y="2895232"/>
                </a:cubicBezTo>
                <a:cubicBezTo>
                  <a:pt x="2404313" y="2895232"/>
                  <a:pt x="2529262" y="2846528"/>
                  <a:pt x="2618553" y="2749120"/>
                </a:cubicBezTo>
                <a:cubicBezTo>
                  <a:pt x="2692189" y="2669106"/>
                  <a:pt x="2729007" y="2573148"/>
                  <a:pt x="2729007" y="2461245"/>
                </a:cubicBezTo>
                <a:cubicBezTo>
                  <a:pt x="2729007" y="2350501"/>
                  <a:pt x="2691899" y="2255123"/>
                  <a:pt x="2617683" y="2175109"/>
                </a:cubicBezTo>
                <a:cubicBezTo>
                  <a:pt x="2526653" y="2077121"/>
                  <a:pt x="2404893" y="2028127"/>
                  <a:pt x="2252403" y="2028127"/>
                </a:cubicBezTo>
                <a:close/>
                <a:moveTo>
                  <a:pt x="8183324" y="1926371"/>
                </a:moveTo>
                <a:lnTo>
                  <a:pt x="8287146" y="1926371"/>
                </a:lnTo>
                <a:cubicBezTo>
                  <a:pt x="8349385" y="1926371"/>
                  <a:pt x="8393446" y="1939600"/>
                  <a:pt x="8419329" y="1966058"/>
                </a:cubicBezTo>
                <a:cubicBezTo>
                  <a:pt x="8445212" y="1992516"/>
                  <a:pt x="8458154" y="2027846"/>
                  <a:pt x="8458154" y="2072048"/>
                </a:cubicBezTo>
                <a:cubicBezTo>
                  <a:pt x="8458154" y="2116820"/>
                  <a:pt x="8446812" y="2152292"/>
                  <a:pt x="8424126" y="2178465"/>
                </a:cubicBezTo>
                <a:cubicBezTo>
                  <a:pt x="8399112" y="2207537"/>
                  <a:pt x="8353163" y="2222073"/>
                  <a:pt x="8286277" y="2222073"/>
                </a:cubicBezTo>
                <a:lnTo>
                  <a:pt x="8183324" y="2222073"/>
                </a:lnTo>
                <a:close/>
                <a:moveTo>
                  <a:pt x="7874576" y="1677632"/>
                </a:moveTo>
                <a:lnTo>
                  <a:pt x="7874576" y="2864792"/>
                </a:lnTo>
                <a:lnTo>
                  <a:pt x="8183324" y="2864792"/>
                </a:lnTo>
                <a:lnTo>
                  <a:pt x="8183324" y="2470812"/>
                </a:lnTo>
                <a:lnTo>
                  <a:pt x="8376401" y="2470812"/>
                </a:lnTo>
                <a:cubicBezTo>
                  <a:pt x="8528310" y="2470812"/>
                  <a:pt x="8637025" y="2425346"/>
                  <a:pt x="8702543" y="2334416"/>
                </a:cubicBezTo>
                <a:cubicBezTo>
                  <a:pt x="8752987" y="2264331"/>
                  <a:pt x="8778208" y="2175716"/>
                  <a:pt x="8778208" y="2068569"/>
                </a:cubicBezTo>
                <a:cubicBezTo>
                  <a:pt x="8778208" y="1959691"/>
                  <a:pt x="8746899" y="1870210"/>
                  <a:pt x="8684279" y="1800126"/>
                </a:cubicBezTo>
                <a:cubicBezTo>
                  <a:pt x="8611803" y="1718463"/>
                  <a:pt x="8505698" y="1677632"/>
                  <a:pt x="8365964" y="1677632"/>
                </a:cubicBezTo>
                <a:close/>
                <a:moveTo>
                  <a:pt x="502226" y="1677632"/>
                </a:moveTo>
                <a:lnTo>
                  <a:pt x="502226" y="2864792"/>
                </a:lnTo>
                <a:lnTo>
                  <a:pt x="810975" y="2864792"/>
                </a:lnTo>
                <a:lnTo>
                  <a:pt x="810975" y="2370794"/>
                </a:lnTo>
                <a:lnTo>
                  <a:pt x="1256268" y="2370794"/>
                </a:lnTo>
                <a:lnTo>
                  <a:pt x="1256268" y="2864792"/>
                </a:lnTo>
                <a:lnTo>
                  <a:pt x="1565017" y="2864792"/>
                </a:lnTo>
                <a:lnTo>
                  <a:pt x="1565017" y="1677632"/>
                </a:lnTo>
                <a:lnTo>
                  <a:pt x="1256268" y="1677632"/>
                </a:lnTo>
                <a:lnTo>
                  <a:pt x="1256268" y="2135972"/>
                </a:lnTo>
                <a:lnTo>
                  <a:pt x="810975" y="2135972"/>
                </a:lnTo>
                <a:lnTo>
                  <a:pt x="810975" y="1677632"/>
                </a:lnTo>
                <a:close/>
                <a:moveTo>
                  <a:pt x="9790037" y="1588051"/>
                </a:moveTo>
                <a:cubicBezTo>
                  <a:pt x="9745510" y="1588051"/>
                  <a:pt x="9707779" y="1603519"/>
                  <a:pt x="9676845" y="1634452"/>
                </a:cubicBezTo>
                <a:cubicBezTo>
                  <a:pt x="9645911" y="1665386"/>
                  <a:pt x="9630445" y="1703117"/>
                  <a:pt x="9630445" y="1747644"/>
                </a:cubicBezTo>
                <a:cubicBezTo>
                  <a:pt x="9630445" y="1792172"/>
                  <a:pt x="9645911" y="1830047"/>
                  <a:pt x="9676845" y="1861271"/>
                </a:cubicBezTo>
                <a:cubicBezTo>
                  <a:pt x="9707779" y="1892495"/>
                  <a:pt x="9745510" y="1908106"/>
                  <a:pt x="9790037" y="1908106"/>
                </a:cubicBezTo>
                <a:cubicBezTo>
                  <a:pt x="9835145" y="1908106"/>
                  <a:pt x="9873165" y="1892640"/>
                  <a:pt x="9904099" y="1861706"/>
                </a:cubicBezTo>
                <a:cubicBezTo>
                  <a:pt x="9935033" y="1830772"/>
                  <a:pt x="9950500" y="1792751"/>
                  <a:pt x="9950500" y="1747644"/>
                </a:cubicBezTo>
                <a:cubicBezTo>
                  <a:pt x="9950500" y="1703117"/>
                  <a:pt x="9934888" y="1665386"/>
                  <a:pt x="9903664" y="1634452"/>
                </a:cubicBezTo>
                <a:cubicBezTo>
                  <a:pt x="9872441" y="1603519"/>
                  <a:pt x="9834565" y="1588051"/>
                  <a:pt x="9790037" y="1588051"/>
                </a:cubicBezTo>
                <a:close/>
                <a:moveTo>
                  <a:pt x="4894187" y="1588051"/>
                </a:moveTo>
                <a:cubicBezTo>
                  <a:pt x="4849660" y="1588051"/>
                  <a:pt x="4811929" y="1603519"/>
                  <a:pt x="4780995" y="1634452"/>
                </a:cubicBezTo>
                <a:cubicBezTo>
                  <a:pt x="4750062" y="1665386"/>
                  <a:pt x="4734595" y="1703117"/>
                  <a:pt x="4734595" y="1747644"/>
                </a:cubicBezTo>
                <a:cubicBezTo>
                  <a:pt x="4734595" y="1792172"/>
                  <a:pt x="4750062" y="1830047"/>
                  <a:pt x="4780995" y="1861271"/>
                </a:cubicBezTo>
                <a:cubicBezTo>
                  <a:pt x="4811929" y="1892495"/>
                  <a:pt x="4849660" y="1908106"/>
                  <a:pt x="4894187" y="1908106"/>
                </a:cubicBezTo>
                <a:cubicBezTo>
                  <a:pt x="4939295" y="1908106"/>
                  <a:pt x="4977315" y="1892640"/>
                  <a:pt x="5008249" y="1861706"/>
                </a:cubicBezTo>
                <a:cubicBezTo>
                  <a:pt x="5039183" y="1830772"/>
                  <a:pt x="5054649" y="1792751"/>
                  <a:pt x="5054650" y="1747644"/>
                </a:cubicBezTo>
                <a:cubicBezTo>
                  <a:pt x="5054649" y="1703117"/>
                  <a:pt x="5039038" y="1665386"/>
                  <a:pt x="5007814" y="1634452"/>
                </a:cubicBezTo>
                <a:cubicBezTo>
                  <a:pt x="4976591" y="1603519"/>
                  <a:pt x="4938715" y="1588051"/>
                  <a:pt x="4894187" y="1588051"/>
                </a:cubicBezTo>
                <a:close/>
                <a:moveTo>
                  <a:pt x="0" y="0"/>
                </a:moveTo>
                <a:lnTo>
                  <a:pt x="12192000" y="0"/>
                </a:lnTo>
                <a:lnTo>
                  <a:pt x="12192000" y="6858000"/>
                </a:lnTo>
                <a:lnTo>
                  <a:pt x="0" y="685800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lose-up of a logo&#10;&#10;Description automatically generated">
            <a:extLst>
              <a:ext uri="{FF2B5EF4-FFF2-40B4-BE49-F238E27FC236}">
                <a16:creationId xmlns:a16="http://schemas.microsoft.com/office/drawing/2014/main" id="{8516AAF3-C0B8-C2CD-9DF1-A5017E143F80}"/>
              </a:ext>
            </a:extLst>
          </p:cNvPr>
          <p:cNvPicPr>
            <a:picLocks noChangeAspect="1"/>
          </p:cNvPicPr>
          <p:nvPr/>
        </p:nvPicPr>
        <p:blipFill>
          <a:blip r:embed="rId4"/>
          <a:stretch>
            <a:fillRect/>
          </a:stretch>
        </p:blipFill>
        <p:spPr>
          <a:xfrm>
            <a:off x="152373" y="125754"/>
            <a:ext cx="1410107" cy="509580"/>
          </a:xfrm>
          <a:prstGeom prst="rect">
            <a:avLst/>
          </a:prstGeom>
        </p:spPr>
      </p:pic>
      <p:sp>
        <p:nvSpPr>
          <p:cNvPr id="2" name="TextBox 1">
            <a:extLst>
              <a:ext uri="{FF2B5EF4-FFF2-40B4-BE49-F238E27FC236}">
                <a16:creationId xmlns:a16="http://schemas.microsoft.com/office/drawing/2014/main" id="{36D63E92-E1EA-6600-1FE6-2E18F97A1527}"/>
              </a:ext>
            </a:extLst>
          </p:cNvPr>
          <p:cNvSpPr txBox="1"/>
          <p:nvPr/>
        </p:nvSpPr>
        <p:spPr>
          <a:xfrm>
            <a:off x="-717396" y="5797008"/>
            <a:ext cx="3323063" cy="584775"/>
          </a:xfrm>
          <a:prstGeom prst="rect">
            <a:avLst/>
          </a:prstGeom>
          <a:noFill/>
        </p:spPr>
        <p:txBody>
          <a:bodyPr wrap="square" rtlCol="0">
            <a:spAutoFit/>
          </a:bodyPr>
          <a:lstStyle/>
          <a:p>
            <a:pPr algn="ctr"/>
            <a:r>
              <a:rPr lang="en-US" sz="3200" dirty="0">
                <a:solidFill>
                  <a:srgbClr val="292A55"/>
                </a:solidFill>
              </a:rPr>
              <a:t>TEAM-16</a:t>
            </a:r>
            <a:r>
              <a:rPr lang="en-US" sz="2400" dirty="0">
                <a:solidFill>
                  <a:srgbClr val="292A55"/>
                </a:solidFill>
              </a:rPr>
              <a:t>:</a:t>
            </a:r>
          </a:p>
        </p:txBody>
      </p:sp>
      <p:sp>
        <p:nvSpPr>
          <p:cNvPr id="3" name="TextBox 2">
            <a:extLst>
              <a:ext uri="{FF2B5EF4-FFF2-40B4-BE49-F238E27FC236}">
                <a16:creationId xmlns:a16="http://schemas.microsoft.com/office/drawing/2014/main" id="{45B7AF51-644C-B5D4-471F-40E3775AFEC8}"/>
              </a:ext>
            </a:extLst>
          </p:cNvPr>
          <p:cNvSpPr txBox="1"/>
          <p:nvPr/>
        </p:nvSpPr>
        <p:spPr>
          <a:xfrm>
            <a:off x="1664043" y="5664819"/>
            <a:ext cx="1883247" cy="1107996"/>
          </a:xfrm>
          <a:prstGeom prst="rect">
            <a:avLst/>
          </a:prstGeom>
          <a:noFill/>
        </p:spPr>
        <p:txBody>
          <a:bodyPr wrap="square" rtlCol="0">
            <a:spAutoFit/>
          </a:bodyPr>
          <a:lstStyle/>
          <a:p>
            <a:pPr algn="ctr"/>
            <a:r>
              <a:rPr lang="en-US" sz="2400" dirty="0">
                <a:solidFill>
                  <a:srgbClr val="21244A"/>
                </a:solidFill>
              </a:rPr>
              <a:t>Yash Zaveri</a:t>
            </a:r>
          </a:p>
          <a:p>
            <a:pPr algn="ctr"/>
            <a:r>
              <a:rPr lang="en-US" sz="2400" dirty="0">
                <a:solidFill>
                  <a:srgbClr val="21244A"/>
                </a:solidFill>
              </a:rPr>
              <a:t>Zeel Patel</a:t>
            </a:r>
          </a:p>
          <a:p>
            <a:endParaRPr lang="en-US" dirty="0"/>
          </a:p>
        </p:txBody>
      </p:sp>
    </p:spTree>
    <p:extLst>
      <p:ext uri="{BB962C8B-B14F-4D97-AF65-F5344CB8AC3E}">
        <p14:creationId xmlns:p14="http://schemas.microsoft.com/office/powerpoint/2010/main" val="1392352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D56F9F6E-24B3-8364-FECE-3F94225C7A49}"/>
              </a:ext>
            </a:extLst>
          </p:cNvPr>
          <p:cNvSpPr txBox="1"/>
          <p:nvPr/>
        </p:nvSpPr>
        <p:spPr>
          <a:xfrm>
            <a:off x="6096000" y="5414920"/>
            <a:ext cx="3736665" cy="861774"/>
          </a:xfrm>
          <a:prstGeom prst="rect">
            <a:avLst/>
          </a:prstGeom>
          <a:noFill/>
        </p:spPr>
        <p:txBody>
          <a:bodyPr wrap="none" rtlCol="0">
            <a:spAutoFit/>
          </a:bodyPr>
          <a:lstStyle/>
          <a:p>
            <a:pPr algn="ctr"/>
            <a:r>
              <a:rPr lang="en-US" sz="3200" dirty="0">
                <a:solidFill>
                  <a:srgbClr val="C00000"/>
                </a:solidFill>
              </a:rPr>
              <a:t>AFTER</a:t>
            </a:r>
          </a:p>
          <a:p>
            <a:pPr algn="ctr"/>
            <a:r>
              <a:rPr lang="en-US" dirty="0"/>
              <a:t> Normalisation of  Description column</a:t>
            </a:r>
            <a:endParaRPr lang="en-IN" dirty="0"/>
          </a:p>
        </p:txBody>
      </p:sp>
      <p:pic>
        <p:nvPicPr>
          <p:cNvPr id="5" name="Picture 4">
            <a:extLst>
              <a:ext uri="{FF2B5EF4-FFF2-40B4-BE49-F238E27FC236}">
                <a16:creationId xmlns:a16="http://schemas.microsoft.com/office/drawing/2014/main" id="{0920514D-64A9-240B-2E09-C06FB291D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74" y="518247"/>
            <a:ext cx="8160103" cy="438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48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pic>
        <p:nvPicPr>
          <p:cNvPr id="5" name="Picture 4" descr="A graph of blue lines&#10;&#10;Description automatically generated">
            <a:extLst>
              <a:ext uri="{FF2B5EF4-FFF2-40B4-BE49-F238E27FC236}">
                <a16:creationId xmlns:a16="http://schemas.microsoft.com/office/drawing/2014/main" id="{9224DC61-FAB9-B81C-E5F0-F258AB0E748A}"/>
              </a:ext>
            </a:extLst>
          </p:cNvPr>
          <p:cNvPicPr>
            <a:picLocks noChangeAspect="1"/>
          </p:cNvPicPr>
          <p:nvPr/>
        </p:nvPicPr>
        <p:blipFill rotWithShape="1">
          <a:blip r:embed="rId2"/>
          <a:srcRect b="6626"/>
          <a:stretch/>
        </p:blipFill>
        <p:spPr>
          <a:xfrm>
            <a:off x="3886199" y="307910"/>
            <a:ext cx="8234265" cy="5243804"/>
          </a:xfrm>
          <a:prstGeom prst="rect">
            <a:avLst/>
          </a:prstGeom>
        </p:spPr>
      </p:pic>
      <p:sp>
        <p:nvSpPr>
          <p:cNvPr id="3" name="TextBox 2">
            <a:extLst>
              <a:ext uri="{FF2B5EF4-FFF2-40B4-BE49-F238E27FC236}">
                <a16:creationId xmlns:a16="http://schemas.microsoft.com/office/drawing/2014/main" id="{8D260504-904E-A5B4-6ABE-807ECB193D47}"/>
              </a:ext>
            </a:extLst>
          </p:cNvPr>
          <p:cNvSpPr txBox="1"/>
          <p:nvPr/>
        </p:nvSpPr>
        <p:spPr>
          <a:xfrm>
            <a:off x="509450" y="5956663"/>
            <a:ext cx="11220995" cy="64633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Illustrating Average Sentiment Scores by State, where Oklahoma (OK) stands out with the highest value and Alaska (AK) records the lowest, providing a snapshot of regional sentiment variations.</a:t>
            </a:r>
            <a:endParaRPr lang="en-US" dirty="0"/>
          </a:p>
        </p:txBody>
      </p:sp>
    </p:spTree>
    <p:extLst>
      <p:ext uri="{BB962C8B-B14F-4D97-AF65-F5344CB8AC3E}">
        <p14:creationId xmlns:p14="http://schemas.microsoft.com/office/powerpoint/2010/main" val="423375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5" name="Picture 4" descr="A blue rectangular bars with white text&#10;&#10;Description automatically generated">
            <a:extLst>
              <a:ext uri="{FF2B5EF4-FFF2-40B4-BE49-F238E27FC236}">
                <a16:creationId xmlns:a16="http://schemas.microsoft.com/office/drawing/2014/main" id="{6FD4E5DC-3B2A-603C-3EE5-04D365905F21}"/>
              </a:ext>
            </a:extLst>
          </p:cNvPr>
          <p:cNvPicPr>
            <a:picLocks noChangeAspect="1"/>
          </p:cNvPicPr>
          <p:nvPr/>
        </p:nvPicPr>
        <p:blipFill rotWithShape="1">
          <a:blip r:embed="rId2"/>
          <a:srcRect l="3570" r="5668" b="2762"/>
          <a:stretch/>
        </p:blipFill>
        <p:spPr>
          <a:xfrm>
            <a:off x="4299403" y="534020"/>
            <a:ext cx="7721191" cy="4908838"/>
          </a:xfrm>
          <a:prstGeom prst="rect">
            <a:avLst/>
          </a:prstGeom>
        </p:spPr>
      </p:pic>
      <p:sp>
        <p:nvSpPr>
          <p:cNvPr id="3" name="TextBox 2">
            <a:extLst>
              <a:ext uri="{FF2B5EF4-FFF2-40B4-BE49-F238E27FC236}">
                <a16:creationId xmlns:a16="http://schemas.microsoft.com/office/drawing/2014/main" id="{A4726727-0C3E-540F-016A-7FA2E5ED0447}"/>
              </a:ext>
            </a:extLst>
          </p:cNvPr>
          <p:cNvSpPr txBox="1"/>
          <p:nvPr/>
        </p:nvSpPr>
        <p:spPr>
          <a:xfrm>
            <a:off x="274320" y="5842000"/>
            <a:ext cx="11917679" cy="64633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Unveiling the Distribution of Price per Square Foot through a bar chart, where the highest values reside at the 75th percentile, offering a nuanced perspective on the pricing landscape</a:t>
            </a:r>
            <a:endParaRPr lang="en-US" dirty="0"/>
          </a:p>
        </p:txBody>
      </p:sp>
    </p:spTree>
    <p:extLst>
      <p:ext uri="{BB962C8B-B14F-4D97-AF65-F5344CB8AC3E}">
        <p14:creationId xmlns:p14="http://schemas.microsoft.com/office/powerpoint/2010/main" val="1017178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5" name="Picture 4" descr="A comparison of a green and a green line&#10;&#10;Description automatically generated">
            <a:extLst>
              <a:ext uri="{FF2B5EF4-FFF2-40B4-BE49-F238E27FC236}">
                <a16:creationId xmlns:a16="http://schemas.microsoft.com/office/drawing/2014/main" id="{4320ADD5-9C8C-4932-8502-DAB3C568A1A0}"/>
              </a:ext>
            </a:extLst>
          </p:cNvPr>
          <p:cNvPicPr>
            <a:picLocks noChangeAspect="1"/>
          </p:cNvPicPr>
          <p:nvPr/>
        </p:nvPicPr>
        <p:blipFill>
          <a:blip r:embed="rId2"/>
          <a:stretch>
            <a:fillRect/>
          </a:stretch>
        </p:blipFill>
        <p:spPr>
          <a:xfrm>
            <a:off x="4086225" y="780162"/>
            <a:ext cx="7772400" cy="4314352"/>
          </a:xfrm>
          <a:prstGeom prst="rect">
            <a:avLst/>
          </a:prstGeom>
        </p:spPr>
      </p:pic>
      <p:sp>
        <p:nvSpPr>
          <p:cNvPr id="3" name="TextBox 2">
            <a:extLst>
              <a:ext uri="{FF2B5EF4-FFF2-40B4-BE49-F238E27FC236}">
                <a16:creationId xmlns:a16="http://schemas.microsoft.com/office/drawing/2014/main" id="{C37D25C8-67D3-3C06-12FA-E9BA0B92C04E}"/>
              </a:ext>
            </a:extLst>
          </p:cNvPr>
          <p:cNvSpPr txBox="1"/>
          <p:nvPr/>
        </p:nvSpPr>
        <p:spPr>
          <a:xfrm>
            <a:off x="638175" y="5754672"/>
            <a:ext cx="11668760" cy="64633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A visual journey through the impact of outlier removal on Price per Square Foot—first, revealing the frequency distribution pre-outlier removal, and second, showcasing the refined distribution after outlier intervention.</a:t>
            </a:r>
            <a:endParaRPr lang="en-US" dirty="0"/>
          </a:p>
        </p:txBody>
      </p:sp>
    </p:spTree>
    <p:extLst>
      <p:ext uri="{BB962C8B-B14F-4D97-AF65-F5344CB8AC3E}">
        <p14:creationId xmlns:p14="http://schemas.microsoft.com/office/powerpoint/2010/main" val="2439070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diagram of a graph&#10;&#10;Description automatically generated with medium confidence">
            <a:extLst>
              <a:ext uri="{FF2B5EF4-FFF2-40B4-BE49-F238E27FC236}">
                <a16:creationId xmlns:a16="http://schemas.microsoft.com/office/drawing/2014/main" id="{FA58BF57-9BBD-C401-134D-4A24293C3F7B}"/>
              </a:ext>
            </a:extLst>
          </p:cNvPr>
          <p:cNvPicPr>
            <a:picLocks noChangeAspect="1"/>
          </p:cNvPicPr>
          <p:nvPr/>
        </p:nvPicPr>
        <p:blipFill rotWithShape="1">
          <a:blip r:embed="rId3"/>
          <a:srcRect l="2943"/>
          <a:stretch/>
        </p:blipFill>
        <p:spPr>
          <a:xfrm>
            <a:off x="6743700" y="1"/>
            <a:ext cx="5448299" cy="3738281"/>
          </a:xfrm>
          <a:prstGeom prst="rect">
            <a:avLst/>
          </a:prstGeom>
        </p:spPr>
      </p:pic>
      <p:pic>
        <p:nvPicPr>
          <p:cNvPr id="5" name="Picture 4" descr="A diagram of a number of dots&#10;&#10;Description automatically generated with medium confidence">
            <a:extLst>
              <a:ext uri="{FF2B5EF4-FFF2-40B4-BE49-F238E27FC236}">
                <a16:creationId xmlns:a16="http://schemas.microsoft.com/office/drawing/2014/main" id="{B8CBD2CB-411A-EE8B-E354-ADDD064F619D}"/>
              </a:ext>
            </a:extLst>
          </p:cNvPr>
          <p:cNvPicPr>
            <a:picLocks noChangeAspect="1"/>
          </p:cNvPicPr>
          <p:nvPr/>
        </p:nvPicPr>
        <p:blipFill rotWithShape="1">
          <a:blip r:embed="rId4"/>
          <a:srcRect l="3781"/>
          <a:stretch/>
        </p:blipFill>
        <p:spPr>
          <a:xfrm>
            <a:off x="2174033" y="2942415"/>
            <a:ext cx="4488024" cy="3915585"/>
          </a:xfrm>
          <a:prstGeom prst="rect">
            <a:avLst/>
          </a:prstGeom>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06163C5C-FB72-3AAD-5ADD-19F46607089B}"/>
              </a:ext>
            </a:extLst>
          </p:cNvPr>
          <p:cNvSpPr txBox="1"/>
          <p:nvPr/>
        </p:nvSpPr>
        <p:spPr>
          <a:xfrm>
            <a:off x="7146645" y="4737133"/>
            <a:ext cx="4488024" cy="1754326"/>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Exposing the impact of outliers on Total Square Feet values in Abilene and </a:t>
            </a:r>
            <a:r>
              <a:rPr lang="en-US" b="0" i="0" u="none" strike="noStrike" dirty="0" err="1">
                <a:solidFill>
                  <a:srgbClr val="374151"/>
                </a:solidFill>
                <a:effectLst/>
                <a:latin typeface="Söhne"/>
              </a:rPr>
              <a:t>Bakersfeild</a:t>
            </a:r>
            <a:r>
              <a:rPr lang="en-US" b="0" i="0" u="none" strike="noStrike" dirty="0">
                <a:solidFill>
                  <a:srgbClr val="374151"/>
                </a:solidFill>
                <a:effectLst/>
                <a:latin typeface="Söhne"/>
              </a:rPr>
              <a:t>, particularly affecting 2 and 3-bedroom apartments, emphasizing the need for outlier management in ensuring data accuracy.</a:t>
            </a:r>
            <a:endParaRPr lang="en-US" dirty="0"/>
          </a:p>
        </p:txBody>
      </p:sp>
      <p:sp>
        <p:nvSpPr>
          <p:cNvPr id="7" name="TextBox 6">
            <a:extLst>
              <a:ext uri="{FF2B5EF4-FFF2-40B4-BE49-F238E27FC236}">
                <a16:creationId xmlns:a16="http://schemas.microsoft.com/office/drawing/2014/main" id="{E12E42D6-58A6-8CF9-9953-F8440B8393F5}"/>
              </a:ext>
            </a:extLst>
          </p:cNvPr>
          <p:cNvSpPr txBox="1"/>
          <p:nvPr/>
        </p:nvSpPr>
        <p:spPr>
          <a:xfrm>
            <a:off x="4418045" y="1064348"/>
            <a:ext cx="6098240" cy="584775"/>
          </a:xfrm>
          <a:prstGeom prst="rect">
            <a:avLst/>
          </a:prstGeom>
          <a:noFill/>
        </p:spPr>
        <p:txBody>
          <a:bodyPr wrap="square">
            <a:spAutoFit/>
          </a:bodyPr>
          <a:lstStyle/>
          <a:p>
            <a:r>
              <a:rPr lang="en-US" sz="3200" dirty="0">
                <a:solidFill>
                  <a:srgbClr val="C00000"/>
                </a:solidFill>
              </a:rPr>
              <a:t>BEFORE</a:t>
            </a:r>
          </a:p>
        </p:txBody>
      </p:sp>
    </p:spTree>
    <p:extLst>
      <p:ext uri="{BB962C8B-B14F-4D97-AF65-F5344CB8AC3E}">
        <p14:creationId xmlns:p14="http://schemas.microsoft.com/office/powerpoint/2010/main" val="203437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number of points&#10;&#10;Description automatically generated with medium confidence">
            <a:extLst>
              <a:ext uri="{FF2B5EF4-FFF2-40B4-BE49-F238E27FC236}">
                <a16:creationId xmlns:a16="http://schemas.microsoft.com/office/drawing/2014/main" id="{587ACD93-A17F-9030-4A15-01AD010C147C}"/>
              </a:ext>
            </a:extLst>
          </p:cNvPr>
          <p:cNvPicPr>
            <a:picLocks noChangeAspect="1"/>
          </p:cNvPicPr>
          <p:nvPr/>
        </p:nvPicPr>
        <p:blipFill rotWithShape="1">
          <a:blip r:embed="rId3"/>
          <a:srcRect l="2916"/>
          <a:stretch/>
        </p:blipFill>
        <p:spPr>
          <a:xfrm>
            <a:off x="2146066" y="3017471"/>
            <a:ext cx="4917207" cy="384052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6171C56A-D344-B65D-21D4-0DD050DE662A}"/>
              </a:ext>
            </a:extLst>
          </p:cNvPr>
          <p:cNvPicPr>
            <a:picLocks noChangeAspect="1"/>
          </p:cNvPicPr>
          <p:nvPr/>
        </p:nvPicPr>
        <p:blipFill rotWithShape="1">
          <a:blip r:embed="rId4"/>
          <a:srcRect l="5496"/>
          <a:stretch/>
        </p:blipFill>
        <p:spPr>
          <a:xfrm>
            <a:off x="6960380" y="0"/>
            <a:ext cx="5231620" cy="4262791"/>
          </a:xfrm>
          <a:prstGeom prst="rect">
            <a:avLst/>
          </a:prstGeom>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E99CF043-DEAC-1137-7C6B-09E5D55E7449}"/>
              </a:ext>
            </a:extLst>
          </p:cNvPr>
          <p:cNvSpPr txBox="1"/>
          <p:nvPr/>
        </p:nvSpPr>
        <p:spPr>
          <a:xfrm>
            <a:off x="7496277" y="4679576"/>
            <a:ext cx="4262718" cy="1477328"/>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Highlighting the transformative effect of outlier removal on the previous graph, showcasing a cleaner and more accurate representation of the data after addressing outliers.</a:t>
            </a:r>
            <a:endParaRPr lang="en-US" dirty="0"/>
          </a:p>
        </p:txBody>
      </p:sp>
      <p:sp>
        <p:nvSpPr>
          <p:cNvPr id="5" name="TextBox 4">
            <a:extLst>
              <a:ext uri="{FF2B5EF4-FFF2-40B4-BE49-F238E27FC236}">
                <a16:creationId xmlns:a16="http://schemas.microsoft.com/office/drawing/2014/main" id="{C4B5A54D-9548-2607-7E26-401A12C1CEDB}"/>
              </a:ext>
            </a:extLst>
          </p:cNvPr>
          <p:cNvSpPr txBox="1"/>
          <p:nvPr/>
        </p:nvSpPr>
        <p:spPr>
          <a:xfrm>
            <a:off x="4506903" y="1356736"/>
            <a:ext cx="2245659" cy="584775"/>
          </a:xfrm>
          <a:prstGeom prst="rect">
            <a:avLst/>
          </a:prstGeom>
          <a:noFill/>
        </p:spPr>
        <p:txBody>
          <a:bodyPr wrap="square" rtlCol="0">
            <a:spAutoFit/>
          </a:bodyPr>
          <a:lstStyle/>
          <a:p>
            <a:r>
              <a:rPr lang="en-US" sz="3200" dirty="0">
                <a:solidFill>
                  <a:srgbClr val="C00000"/>
                </a:solidFill>
              </a:rPr>
              <a:t>AFTER</a:t>
            </a:r>
          </a:p>
        </p:txBody>
      </p:sp>
    </p:spTree>
    <p:extLst>
      <p:ext uri="{BB962C8B-B14F-4D97-AF65-F5344CB8AC3E}">
        <p14:creationId xmlns:p14="http://schemas.microsoft.com/office/powerpoint/2010/main" val="218318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with blue squares&#10;&#10;Description automatically generated">
            <a:extLst>
              <a:ext uri="{FF2B5EF4-FFF2-40B4-BE49-F238E27FC236}">
                <a16:creationId xmlns:a16="http://schemas.microsoft.com/office/drawing/2014/main" id="{3A075E2C-4861-2A03-68D7-59389D519FF5}"/>
              </a:ext>
            </a:extLst>
          </p:cNvPr>
          <p:cNvPicPr>
            <a:picLocks noChangeAspect="1"/>
          </p:cNvPicPr>
          <p:nvPr/>
        </p:nvPicPr>
        <p:blipFill>
          <a:blip r:embed="rId2"/>
          <a:stretch>
            <a:fillRect/>
          </a:stretch>
        </p:blipFill>
        <p:spPr>
          <a:xfrm>
            <a:off x="3819992" y="941294"/>
            <a:ext cx="8372008" cy="4208928"/>
          </a:xfrm>
          <a:prstGeom prst="rect">
            <a:avLst/>
          </a:prstGeom>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5034F0DB-C7B9-43DB-FF39-ADE8F4A6A0C6}"/>
              </a:ext>
            </a:extLst>
          </p:cNvPr>
          <p:cNvSpPr txBox="1"/>
          <p:nvPr/>
        </p:nvSpPr>
        <p:spPr>
          <a:xfrm>
            <a:off x="457200" y="5862918"/>
            <a:ext cx="11483788" cy="64633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A histogram capturing the distribution of property sizes in thousands of square feet, providing a visual overview of the count of properties within each size range.</a:t>
            </a:r>
            <a:endParaRPr lang="en-US" dirty="0"/>
          </a:p>
        </p:txBody>
      </p:sp>
    </p:spTree>
    <p:extLst>
      <p:ext uri="{BB962C8B-B14F-4D97-AF65-F5344CB8AC3E}">
        <p14:creationId xmlns:p14="http://schemas.microsoft.com/office/powerpoint/2010/main" val="103207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4" name="Picture 3" descr="A graph with blue bars&#10;&#10;Description automatically generated">
            <a:extLst>
              <a:ext uri="{FF2B5EF4-FFF2-40B4-BE49-F238E27FC236}">
                <a16:creationId xmlns:a16="http://schemas.microsoft.com/office/drawing/2014/main" id="{2F29B817-4EA6-C531-2C3E-720CDD3E0C16}"/>
              </a:ext>
            </a:extLst>
          </p:cNvPr>
          <p:cNvPicPr>
            <a:picLocks noChangeAspect="1"/>
          </p:cNvPicPr>
          <p:nvPr/>
        </p:nvPicPr>
        <p:blipFill rotWithShape="1">
          <a:blip r:embed="rId3"/>
          <a:srcRect l="1141"/>
          <a:stretch/>
        </p:blipFill>
        <p:spPr>
          <a:xfrm>
            <a:off x="3886200" y="408732"/>
            <a:ext cx="8305015" cy="4405864"/>
          </a:xfrm>
          <a:prstGeom prst="rect">
            <a:avLst/>
          </a:prstGeom>
        </p:spPr>
      </p:pic>
      <p:sp>
        <p:nvSpPr>
          <p:cNvPr id="3" name="TextBox 2">
            <a:extLst>
              <a:ext uri="{FF2B5EF4-FFF2-40B4-BE49-F238E27FC236}">
                <a16:creationId xmlns:a16="http://schemas.microsoft.com/office/drawing/2014/main" id="{BF14DC42-AE69-5C9E-E052-63F0D9C856F2}"/>
              </a:ext>
            </a:extLst>
          </p:cNvPr>
          <p:cNvSpPr txBox="1"/>
          <p:nvPr/>
        </p:nvSpPr>
        <p:spPr>
          <a:xfrm>
            <a:off x="336175" y="5641573"/>
            <a:ext cx="11734016" cy="64633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A histogram capturing the property count distribution based on the number of bathrooms, providing a visual overview of the prevalence of different bathroom configurations across the dataset.</a:t>
            </a:r>
            <a:endParaRPr lang="en-US" dirty="0"/>
          </a:p>
        </p:txBody>
      </p:sp>
    </p:spTree>
    <p:extLst>
      <p:ext uri="{BB962C8B-B14F-4D97-AF65-F5344CB8AC3E}">
        <p14:creationId xmlns:p14="http://schemas.microsoft.com/office/powerpoint/2010/main" val="63499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4D1AB4BD-71C0-CA4D-4B82-8266DB8986FB}"/>
              </a:ext>
            </a:extLst>
          </p:cNvPr>
          <p:cNvPicPr>
            <a:picLocks noChangeAspect="1"/>
          </p:cNvPicPr>
          <p:nvPr/>
        </p:nvPicPr>
        <p:blipFill rotWithShape="1">
          <a:blip r:embed="rId3"/>
          <a:srcRect l="1460" t="1669" r="2381" b="1689"/>
          <a:stretch/>
        </p:blipFill>
        <p:spPr>
          <a:xfrm>
            <a:off x="3882303" y="171162"/>
            <a:ext cx="7870371" cy="5831632"/>
          </a:xfrm>
          <a:prstGeom prst="rect">
            <a:avLst/>
          </a:prstGeom>
        </p:spPr>
      </p:pic>
      <p:sp>
        <p:nvSpPr>
          <p:cNvPr id="7" name="TextBox 6">
            <a:extLst>
              <a:ext uri="{FF2B5EF4-FFF2-40B4-BE49-F238E27FC236}">
                <a16:creationId xmlns:a16="http://schemas.microsoft.com/office/drawing/2014/main" id="{F0837ACB-8E8E-670B-0F13-F0F94CC98629}"/>
              </a:ext>
            </a:extLst>
          </p:cNvPr>
          <p:cNvSpPr txBox="1"/>
          <p:nvPr/>
        </p:nvSpPr>
        <p:spPr>
          <a:xfrm>
            <a:off x="634279" y="4168588"/>
            <a:ext cx="3248024" cy="2031325"/>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Revealing the initial dataset's complexity through a heatmap before the removal of extraneous columns, underscoring the importance of streamlining data for focused and efficient analysis.</a:t>
            </a:r>
            <a:endParaRPr lang="en-US" dirty="0"/>
          </a:p>
        </p:txBody>
      </p:sp>
      <p:sp>
        <p:nvSpPr>
          <p:cNvPr id="9" name="TextBox 8">
            <a:extLst>
              <a:ext uri="{FF2B5EF4-FFF2-40B4-BE49-F238E27FC236}">
                <a16:creationId xmlns:a16="http://schemas.microsoft.com/office/drawing/2014/main" id="{B23A769E-DAAE-4854-433B-99DFD8EFA385}"/>
              </a:ext>
            </a:extLst>
          </p:cNvPr>
          <p:cNvSpPr txBox="1"/>
          <p:nvPr/>
        </p:nvSpPr>
        <p:spPr>
          <a:xfrm>
            <a:off x="4931709" y="5784414"/>
            <a:ext cx="6098240" cy="830997"/>
          </a:xfrm>
          <a:prstGeom prst="rect">
            <a:avLst/>
          </a:prstGeom>
          <a:noFill/>
        </p:spPr>
        <p:txBody>
          <a:bodyPr wrap="square">
            <a:spAutoFit/>
          </a:bodyPr>
          <a:lstStyle/>
          <a:p>
            <a:pPr algn="ctr"/>
            <a:r>
              <a:rPr lang="en-US" sz="3000" dirty="0">
                <a:solidFill>
                  <a:srgbClr val="C00000"/>
                </a:solidFill>
              </a:rPr>
              <a:t>BEFORE</a:t>
            </a:r>
          </a:p>
          <a:p>
            <a:pPr algn="ctr"/>
            <a:r>
              <a:rPr lang="en-US" dirty="0"/>
              <a:t>Removing Unnecessary Columns</a:t>
            </a:r>
          </a:p>
        </p:txBody>
      </p:sp>
    </p:spTree>
    <p:extLst>
      <p:ext uri="{BB962C8B-B14F-4D97-AF65-F5344CB8AC3E}">
        <p14:creationId xmlns:p14="http://schemas.microsoft.com/office/powerpoint/2010/main" val="3886477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D7447AAD-119F-5807-29DA-81C4E8E61FF7}"/>
              </a:ext>
            </a:extLst>
          </p:cNvPr>
          <p:cNvPicPr>
            <a:picLocks noChangeAspect="1"/>
          </p:cNvPicPr>
          <p:nvPr/>
        </p:nvPicPr>
        <p:blipFill>
          <a:blip r:embed="rId3"/>
          <a:stretch>
            <a:fillRect/>
          </a:stretch>
        </p:blipFill>
        <p:spPr>
          <a:xfrm>
            <a:off x="3878406" y="0"/>
            <a:ext cx="8313593" cy="5652654"/>
          </a:xfrm>
          <a:prstGeom prst="rect">
            <a:avLst/>
          </a:prstGeom>
        </p:spPr>
      </p:pic>
      <p:sp>
        <p:nvSpPr>
          <p:cNvPr id="6" name="TextBox 5">
            <a:extLst>
              <a:ext uri="{FF2B5EF4-FFF2-40B4-BE49-F238E27FC236}">
                <a16:creationId xmlns:a16="http://schemas.microsoft.com/office/drawing/2014/main" id="{F636F30D-EB87-CAB5-D01E-86BED12FCFF4}"/>
              </a:ext>
            </a:extLst>
          </p:cNvPr>
          <p:cNvSpPr txBox="1"/>
          <p:nvPr/>
        </p:nvSpPr>
        <p:spPr>
          <a:xfrm>
            <a:off x="338447" y="4793666"/>
            <a:ext cx="5050971" cy="1200329"/>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Displaying a streamlined heatmap post-removal of unnecessary columns, illustrating a refined dataset ready for precise analysis and model development.</a:t>
            </a:r>
            <a:endParaRPr lang="en-US" dirty="0"/>
          </a:p>
        </p:txBody>
      </p:sp>
      <p:sp>
        <p:nvSpPr>
          <p:cNvPr id="7" name="TextBox 6">
            <a:extLst>
              <a:ext uri="{FF2B5EF4-FFF2-40B4-BE49-F238E27FC236}">
                <a16:creationId xmlns:a16="http://schemas.microsoft.com/office/drawing/2014/main" id="{CB49D641-3544-4134-0644-6368D656836A}"/>
              </a:ext>
            </a:extLst>
          </p:cNvPr>
          <p:cNvSpPr txBox="1"/>
          <p:nvPr/>
        </p:nvSpPr>
        <p:spPr>
          <a:xfrm>
            <a:off x="6970771" y="5652654"/>
            <a:ext cx="3317755" cy="830997"/>
          </a:xfrm>
          <a:prstGeom prst="rect">
            <a:avLst/>
          </a:prstGeom>
          <a:noFill/>
        </p:spPr>
        <p:txBody>
          <a:bodyPr wrap="square" rtlCol="0">
            <a:spAutoFit/>
          </a:bodyPr>
          <a:lstStyle/>
          <a:p>
            <a:pPr algn="ctr"/>
            <a:r>
              <a:rPr lang="en-US" sz="3000" dirty="0">
                <a:solidFill>
                  <a:srgbClr val="C00000"/>
                </a:solidFill>
              </a:rPr>
              <a:t>AFTER</a:t>
            </a:r>
          </a:p>
          <a:p>
            <a:pPr algn="ctr"/>
            <a:r>
              <a:rPr lang="en-US" dirty="0"/>
              <a:t>Removing Unnecessary Columns</a:t>
            </a:r>
          </a:p>
        </p:txBody>
      </p:sp>
    </p:spTree>
    <p:extLst>
      <p:ext uri="{BB962C8B-B14F-4D97-AF65-F5344CB8AC3E}">
        <p14:creationId xmlns:p14="http://schemas.microsoft.com/office/powerpoint/2010/main" val="338586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ouse with a garage and a tree&#10;&#10;Description automatically generated">
            <a:extLst>
              <a:ext uri="{FF2B5EF4-FFF2-40B4-BE49-F238E27FC236}">
                <a16:creationId xmlns:a16="http://schemas.microsoft.com/office/drawing/2014/main" id="{6CE6DC49-23DE-88BD-5DD9-3BB10A2559B2}"/>
              </a:ext>
            </a:extLst>
          </p:cNvPr>
          <p:cNvPicPr>
            <a:picLocks noChangeAspect="1"/>
          </p:cNvPicPr>
          <p:nvPr/>
        </p:nvPicPr>
        <p:blipFill>
          <a:blip r:embed="rId2"/>
          <a:stretch>
            <a:fillRect/>
          </a:stretch>
        </p:blipFill>
        <p:spPr>
          <a:xfrm>
            <a:off x="0" y="0"/>
            <a:ext cx="12192000" cy="6859236"/>
          </a:xfrm>
          <a:prstGeom prst="rect">
            <a:avLst/>
          </a:prstGeom>
          <a:effectLst>
            <a:outerShdw blurRad="63500" dist="50800" dir="5400000" algn="ctr" rotWithShape="0">
              <a:srgbClr val="000000">
                <a:alpha val="47000"/>
              </a:srgbClr>
            </a:outerShdw>
          </a:effectLst>
        </p:spPr>
      </p:pic>
      <p:sp>
        <p:nvSpPr>
          <p:cNvPr id="9" name="Freeform 8">
            <a:extLst>
              <a:ext uri="{FF2B5EF4-FFF2-40B4-BE49-F238E27FC236}">
                <a16:creationId xmlns:a16="http://schemas.microsoft.com/office/drawing/2014/main" id="{A6C7D7E5-DBE9-566B-A37E-C7F5F528363C}"/>
              </a:ext>
            </a:extLst>
          </p:cNvPr>
          <p:cNvSpPr/>
          <p:nvPr/>
        </p:nvSpPr>
        <p:spPr>
          <a:xfrm>
            <a:off x="-188888913" y="-70931315"/>
            <a:ext cx="289211656" cy="217235315"/>
          </a:xfrm>
          <a:custGeom>
            <a:avLst/>
            <a:gdLst/>
            <a:ahLst/>
            <a:cxnLst/>
            <a:rect l="l" t="t" r="r" b="b"/>
            <a:pathLst>
              <a:path w="12192000" h="6858000">
                <a:moveTo>
                  <a:pt x="5267437" y="4411335"/>
                </a:moveTo>
                <a:cubicBezTo>
                  <a:pt x="5318216" y="4411335"/>
                  <a:pt x="5361496" y="4429207"/>
                  <a:pt x="5397276" y="4464952"/>
                </a:cubicBezTo>
                <a:cubicBezTo>
                  <a:pt x="5433057" y="4500696"/>
                  <a:pt x="5450948" y="4544139"/>
                  <a:pt x="5450948" y="4595279"/>
                </a:cubicBezTo>
                <a:cubicBezTo>
                  <a:pt x="5450948" y="4647000"/>
                  <a:pt x="5433201" y="4690588"/>
                  <a:pt x="5397710" y="4726042"/>
                </a:cubicBezTo>
                <a:cubicBezTo>
                  <a:pt x="5362220" y="4761497"/>
                  <a:pt x="5318796" y="4779224"/>
                  <a:pt x="5267437" y="4779224"/>
                </a:cubicBezTo>
                <a:cubicBezTo>
                  <a:pt x="5210308" y="4779224"/>
                  <a:pt x="5163855" y="4757721"/>
                  <a:pt x="5128079" y="4714716"/>
                </a:cubicBezTo>
                <a:cubicBezTo>
                  <a:pt x="5098645" y="4679846"/>
                  <a:pt x="5083927" y="4640034"/>
                  <a:pt x="5083927" y="4595279"/>
                </a:cubicBezTo>
                <a:cubicBezTo>
                  <a:pt x="5083927" y="4550525"/>
                  <a:pt x="5098645" y="4510713"/>
                  <a:pt x="5128079" y="4475843"/>
                </a:cubicBezTo>
                <a:cubicBezTo>
                  <a:pt x="5164435" y="4432838"/>
                  <a:pt x="5210888" y="4411335"/>
                  <a:pt x="5267437" y="4411335"/>
                </a:cubicBezTo>
                <a:close/>
                <a:moveTo>
                  <a:pt x="8692131" y="4406986"/>
                </a:moveTo>
                <a:cubicBezTo>
                  <a:pt x="8744068" y="4406986"/>
                  <a:pt x="8788363" y="4425189"/>
                  <a:pt x="8825013" y="4461595"/>
                </a:cubicBezTo>
                <a:cubicBezTo>
                  <a:pt x="8861663" y="4498001"/>
                  <a:pt x="8879988" y="4542417"/>
                  <a:pt x="8879989" y="4594845"/>
                </a:cubicBezTo>
                <a:cubicBezTo>
                  <a:pt x="8879988" y="4647852"/>
                  <a:pt x="8861808" y="4692558"/>
                  <a:pt x="8825448" y="4728964"/>
                </a:cubicBezTo>
                <a:cubicBezTo>
                  <a:pt x="8789087" y="4765370"/>
                  <a:pt x="8744648" y="4783573"/>
                  <a:pt x="8692131" y="4783573"/>
                </a:cubicBezTo>
                <a:cubicBezTo>
                  <a:pt x="8633262" y="4783573"/>
                  <a:pt x="8585359" y="4761436"/>
                  <a:pt x="8548424" y="4717162"/>
                </a:cubicBezTo>
                <a:cubicBezTo>
                  <a:pt x="8518409" y="4681631"/>
                  <a:pt x="8503402" y="4640858"/>
                  <a:pt x="8503402" y="4594845"/>
                </a:cubicBezTo>
                <a:cubicBezTo>
                  <a:pt x="8503402" y="4549411"/>
                  <a:pt x="8518409" y="4508929"/>
                  <a:pt x="8548424" y="4473397"/>
                </a:cubicBezTo>
                <a:cubicBezTo>
                  <a:pt x="8585359" y="4429123"/>
                  <a:pt x="8633262" y="4406986"/>
                  <a:pt x="8692131" y="4406986"/>
                </a:cubicBezTo>
                <a:close/>
                <a:moveTo>
                  <a:pt x="4227389" y="4348715"/>
                </a:moveTo>
                <a:cubicBezTo>
                  <a:pt x="4315048" y="4348715"/>
                  <a:pt x="4368971" y="4394231"/>
                  <a:pt x="4389156" y="4485261"/>
                </a:cubicBezTo>
                <a:lnTo>
                  <a:pt x="4064753" y="4485261"/>
                </a:lnTo>
                <a:cubicBezTo>
                  <a:pt x="4071094" y="4446250"/>
                  <a:pt x="4086088" y="4415217"/>
                  <a:pt x="4109733" y="4392160"/>
                </a:cubicBezTo>
                <a:cubicBezTo>
                  <a:pt x="4139729" y="4363197"/>
                  <a:pt x="4178948" y="4348715"/>
                  <a:pt x="4227389" y="4348715"/>
                </a:cubicBezTo>
                <a:close/>
                <a:moveTo>
                  <a:pt x="7761020" y="4191297"/>
                </a:moveTo>
                <a:lnTo>
                  <a:pt x="7761020" y="4998392"/>
                </a:lnTo>
                <a:lnTo>
                  <a:pt x="8047156" y="4998392"/>
                </a:lnTo>
                <a:lnTo>
                  <a:pt x="8047156" y="4191297"/>
                </a:lnTo>
                <a:close/>
                <a:moveTo>
                  <a:pt x="5922695" y="4191297"/>
                </a:moveTo>
                <a:lnTo>
                  <a:pt x="5922695" y="4998392"/>
                </a:lnTo>
                <a:lnTo>
                  <a:pt x="6208831" y="4998392"/>
                </a:lnTo>
                <a:lnTo>
                  <a:pt x="6208831" y="4191297"/>
                </a:lnTo>
                <a:close/>
                <a:moveTo>
                  <a:pt x="3615874" y="4179991"/>
                </a:moveTo>
                <a:cubicBezTo>
                  <a:pt x="3551687" y="4179991"/>
                  <a:pt x="3496179" y="4193906"/>
                  <a:pt x="3449351" y="4221737"/>
                </a:cubicBezTo>
                <a:cubicBezTo>
                  <a:pt x="3414653" y="4242610"/>
                  <a:pt x="3382270" y="4276529"/>
                  <a:pt x="3352201" y="4323494"/>
                </a:cubicBezTo>
                <a:lnTo>
                  <a:pt x="3352201" y="4191297"/>
                </a:lnTo>
                <a:lnTo>
                  <a:pt x="3066065" y="4191297"/>
                </a:lnTo>
                <a:lnTo>
                  <a:pt x="3066065" y="4998392"/>
                </a:lnTo>
                <a:lnTo>
                  <a:pt x="3352201" y="4998392"/>
                </a:lnTo>
                <a:lnTo>
                  <a:pt x="3352201" y="4653115"/>
                </a:lnTo>
                <a:cubicBezTo>
                  <a:pt x="3352201" y="4606151"/>
                  <a:pt x="3357405" y="4568753"/>
                  <a:pt x="3367815" y="4540922"/>
                </a:cubicBezTo>
                <a:cubicBezTo>
                  <a:pt x="3395574" y="4463808"/>
                  <a:pt x="3456286" y="4425250"/>
                  <a:pt x="3549952" y="4425250"/>
                </a:cubicBezTo>
                <a:cubicBezTo>
                  <a:pt x="3591009" y="4425250"/>
                  <a:pt x="3631488" y="4434817"/>
                  <a:pt x="3671386" y="4453951"/>
                </a:cubicBezTo>
                <a:lnTo>
                  <a:pt x="3671386" y="4182587"/>
                </a:lnTo>
                <a:cubicBezTo>
                  <a:pt x="3649417" y="4180856"/>
                  <a:pt x="3630913" y="4179991"/>
                  <a:pt x="3615874" y="4179991"/>
                </a:cubicBezTo>
                <a:close/>
                <a:moveTo>
                  <a:pt x="9889695" y="4173903"/>
                </a:moveTo>
                <a:cubicBezTo>
                  <a:pt x="9821957" y="4173903"/>
                  <a:pt x="9765512" y="4186659"/>
                  <a:pt x="9720359" y="4212170"/>
                </a:cubicBezTo>
                <a:cubicBezTo>
                  <a:pt x="9692564" y="4227825"/>
                  <a:pt x="9662170" y="4254786"/>
                  <a:pt x="9629175" y="4293054"/>
                </a:cubicBezTo>
                <a:lnTo>
                  <a:pt x="9629175" y="4191297"/>
                </a:lnTo>
                <a:lnTo>
                  <a:pt x="9343039" y="4191297"/>
                </a:lnTo>
                <a:lnTo>
                  <a:pt x="9343039" y="4998392"/>
                </a:lnTo>
                <a:lnTo>
                  <a:pt x="9629175" y="4998392"/>
                </a:lnTo>
                <a:lnTo>
                  <a:pt x="9629175" y="4566144"/>
                </a:lnTo>
                <a:cubicBezTo>
                  <a:pt x="9629175" y="4509613"/>
                  <a:pt x="9642429" y="4468079"/>
                  <a:pt x="9668937" y="4441544"/>
                </a:cubicBezTo>
                <a:cubicBezTo>
                  <a:pt x="9698326" y="4412128"/>
                  <a:pt x="9734628" y="4397419"/>
                  <a:pt x="9777842" y="4397419"/>
                </a:cubicBezTo>
                <a:cubicBezTo>
                  <a:pt x="9825087" y="4397419"/>
                  <a:pt x="9860524" y="4414501"/>
                  <a:pt x="9884151" y="4448665"/>
                </a:cubicBezTo>
                <a:cubicBezTo>
                  <a:pt x="9900286" y="4471821"/>
                  <a:pt x="9908353" y="4519003"/>
                  <a:pt x="9908353" y="4590211"/>
                </a:cubicBezTo>
                <a:lnTo>
                  <a:pt x="9908353" y="4998392"/>
                </a:lnTo>
                <a:lnTo>
                  <a:pt x="10194489" y="4998392"/>
                </a:lnTo>
                <a:lnTo>
                  <a:pt x="10194489" y="4484391"/>
                </a:lnTo>
                <a:cubicBezTo>
                  <a:pt x="10194489" y="4377706"/>
                  <a:pt x="10163519" y="4297692"/>
                  <a:pt x="10101579" y="4244350"/>
                </a:cubicBezTo>
                <a:cubicBezTo>
                  <a:pt x="10047159" y="4197385"/>
                  <a:pt x="9976531" y="4173903"/>
                  <a:pt x="9889695" y="4173903"/>
                </a:cubicBezTo>
                <a:close/>
                <a:moveTo>
                  <a:pt x="4216082" y="4168685"/>
                </a:moveTo>
                <a:cubicBezTo>
                  <a:pt x="4073450" y="4168685"/>
                  <a:pt x="3962996" y="4208981"/>
                  <a:pt x="3884722" y="4289575"/>
                </a:cubicBezTo>
                <a:cubicBezTo>
                  <a:pt x="3806447" y="4370168"/>
                  <a:pt x="3767311" y="4474824"/>
                  <a:pt x="3767311" y="4603542"/>
                </a:cubicBezTo>
                <a:cubicBezTo>
                  <a:pt x="3767311" y="4711966"/>
                  <a:pt x="3798620" y="4803866"/>
                  <a:pt x="3861239" y="4879241"/>
                </a:cubicBezTo>
                <a:cubicBezTo>
                  <a:pt x="3944732" y="4980128"/>
                  <a:pt x="4069392" y="5030571"/>
                  <a:pt x="4235216" y="5030571"/>
                </a:cubicBezTo>
                <a:cubicBezTo>
                  <a:pt x="4365673" y="5030571"/>
                  <a:pt x="4469749" y="4994447"/>
                  <a:pt x="4547444" y="4922197"/>
                </a:cubicBezTo>
                <a:cubicBezTo>
                  <a:pt x="4590350" y="4882317"/>
                  <a:pt x="4622819" y="4825962"/>
                  <a:pt x="4644852" y="4753133"/>
                </a:cubicBezTo>
                <a:lnTo>
                  <a:pt x="4368282" y="4753133"/>
                </a:lnTo>
                <a:cubicBezTo>
                  <a:pt x="4336574" y="4804156"/>
                  <a:pt x="4291023" y="4829667"/>
                  <a:pt x="4231629" y="4829667"/>
                </a:cubicBezTo>
                <a:cubicBezTo>
                  <a:pt x="4115160" y="4829667"/>
                  <a:pt x="4056925" y="4769078"/>
                  <a:pt x="4056925" y="4647897"/>
                </a:cubicBezTo>
                <a:lnTo>
                  <a:pt x="4656158" y="4647897"/>
                </a:lnTo>
                <a:lnTo>
                  <a:pt x="4656158" y="4611301"/>
                </a:lnTo>
                <a:cubicBezTo>
                  <a:pt x="4656158" y="4516040"/>
                  <a:pt x="4634995" y="4432398"/>
                  <a:pt x="4592669" y="4360375"/>
                </a:cubicBezTo>
                <a:cubicBezTo>
                  <a:pt x="4517294" y="4232581"/>
                  <a:pt x="4391765" y="4168685"/>
                  <a:pt x="4216082" y="4168685"/>
                </a:cubicBezTo>
                <a:close/>
                <a:moveTo>
                  <a:pt x="6822496" y="4166075"/>
                </a:moveTo>
                <a:cubicBezTo>
                  <a:pt x="6675224" y="4166076"/>
                  <a:pt x="6558392" y="4215939"/>
                  <a:pt x="6472001" y="4315666"/>
                </a:cubicBezTo>
                <a:cubicBezTo>
                  <a:pt x="6402424" y="4395680"/>
                  <a:pt x="6367635" y="4489029"/>
                  <a:pt x="6367635" y="4595714"/>
                </a:cubicBezTo>
                <a:cubicBezTo>
                  <a:pt x="6367635" y="4701819"/>
                  <a:pt x="6402424" y="4795169"/>
                  <a:pt x="6472001" y="4875762"/>
                </a:cubicBezTo>
                <a:cubicBezTo>
                  <a:pt x="6558392" y="4975490"/>
                  <a:pt x="6675224" y="5025353"/>
                  <a:pt x="6822496" y="5025353"/>
                </a:cubicBezTo>
                <a:cubicBezTo>
                  <a:pt x="6887435" y="5025353"/>
                  <a:pt x="6949474" y="5010568"/>
                  <a:pt x="7008615" y="4980998"/>
                </a:cubicBezTo>
                <a:lnTo>
                  <a:pt x="7008615" y="4738347"/>
                </a:lnTo>
                <a:cubicBezTo>
                  <a:pt x="6957718" y="4773136"/>
                  <a:pt x="6908557" y="4790530"/>
                  <a:pt x="6861130" y="4790530"/>
                </a:cubicBezTo>
                <a:cubicBezTo>
                  <a:pt x="6804454" y="4790530"/>
                  <a:pt x="6757609" y="4772266"/>
                  <a:pt x="6720597" y="4735738"/>
                </a:cubicBezTo>
                <a:cubicBezTo>
                  <a:pt x="6683584" y="4699210"/>
                  <a:pt x="6665077" y="4652536"/>
                  <a:pt x="6665077" y="4595714"/>
                </a:cubicBezTo>
                <a:cubicBezTo>
                  <a:pt x="6665077" y="4538893"/>
                  <a:pt x="6683584" y="4492218"/>
                  <a:pt x="6720597" y="4455690"/>
                </a:cubicBezTo>
                <a:cubicBezTo>
                  <a:pt x="6757609" y="4419162"/>
                  <a:pt x="6804454" y="4400898"/>
                  <a:pt x="6861130" y="4400898"/>
                </a:cubicBezTo>
                <a:cubicBezTo>
                  <a:pt x="6909137" y="4400898"/>
                  <a:pt x="6958298" y="4418583"/>
                  <a:pt x="7008615" y="4453951"/>
                </a:cubicBezTo>
                <a:lnTo>
                  <a:pt x="7008615" y="4211301"/>
                </a:lnTo>
                <a:cubicBezTo>
                  <a:pt x="6950634" y="4181151"/>
                  <a:pt x="6888594" y="4166076"/>
                  <a:pt x="6822496" y="4166075"/>
                </a:cubicBezTo>
                <a:close/>
                <a:moveTo>
                  <a:pt x="8700828" y="4161727"/>
                </a:moveTo>
                <a:cubicBezTo>
                  <a:pt x="8535002" y="4161727"/>
                  <a:pt x="8407154" y="4210721"/>
                  <a:pt x="8317284" y="4308709"/>
                </a:cubicBezTo>
                <a:cubicBezTo>
                  <a:pt x="8243068" y="4389882"/>
                  <a:pt x="8205961" y="4482941"/>
                  <a:pt x="8205961" y="4587887"/>
                </a:cubicBezTo>
                <a:cubicBezTo>
                  <a:pt x="8205961" y="4704429"/>
                  <a:pt x="8242778" y="4802706"/>
                  <a:pt x="8316414" y="4882720"/>
                </a:cubicBezTo>
                <a:cubicBezTo>
                  <a:pt x="8405704" y="4980128"/>
                  <a:pt x="8530944" y="5028832"/>
                  <a:pt x="8692131" y="5028832"/>
                </a:cubicBezTo>
                <a:cubicBezTo>
                  <a:pt x="8852738" y="5028832"/>
                  <a:pt x="8977686" y="4980128"/>
                  <a:pt x="9066977" y="4882720"/>
                </a:cubicBezTo>
                <a:cubicBezTo>
                  <a:pt x="9140613" y="4802706"/>
                  <a:pt x="9177431" y="4706748"/>
                  <a:pt x="9177431" y="4594845"/>
                </a:cubicBezTo>
                <a:cubicBezTo>
                  <a:pt x="9177431" y="4484101"/>
                  <a:pt x="9140323" y="4388722"/>
                  <a:pt x="9066108" y="4308709"/>
                </a:cubicBezTo>
                <a:cubicBezTo>
                  <a:pt x="8975077" y="4210721"/>
                  <a:pt x="8853317" y="4161727"/>
                  <a:pt x="8700828" y="4161727"/>
                </a:cubicBezTo>
                <a:close/>
                <a:moveTo>
                  <a:pt x="2334974" y="4059970"/>
                </a:moveTo>
                <a:lnTo>
                  <a:pt x="2438797" y="4059970"/>
                </a:lnTo>
                <a:cubicBezTo>
                  <a:pt x="2501036" y="4059970"/>
                  <a:pt x="2545097" y="4073199"/>
                  <a:pt x="2570980" y="4099658"/>
                </a:cubicBezTo>
                <a:cubicBezTo>
                  <a:pt x="2596863" y="4126116"/>
                  <a:pt x="2609804" y="4161446"/>
                  <a:pt x="2609804" y="4205647"/>
                </a:cubicBezTo>
                <a:cubicBezTo>
                  <a:pt x="2609804" y="4250420"/>
                  <a:pt x="2598462" y="4285892"/>
                  <a:pt x="2575777" y="4312065"/>
                </a:cubicBezTo>
                <a:cubicBezTo>
                  <a:pt x="2550763" y="4341137"/>
                  <a:pt x="2504813" y="4355673"/>
                  <a:pt x="2437927" y="4355673"/>
                </a:cubicBezTo>
                <a:lnTo>
                  <a:pt x="2334974" y="4355673"/>
                </a:lnTo>
                <a:close/>
                <a:moveTo>
                  <a:pt x="7204389" y="3948647"/>
                </a:moveTo>
                <a:lnTo>
                  <a:pt x="7204389" y="4191297"/>
                </a:lnTo>
                <a:lnTo>
                  <a:pt x="7110460" y="4191297"/>
                </a:lnTo>
                <a:lnTo>
                  <a:pt x="7110460" y="4425250"/>
                </a:lnTo>
                <a:lnTo>
                  <a:pt x="7204389" y="4425250"/>
                </a:lnTo>
                <a:lnTo>
                  <a:pt x="7204389" y="4998392"/>
                </a:lnTo>
                <a:lnTo>
                  <a:pt x="7490525" y="4998392"/>
                </a:lnTo>
                <a:lnTo>
                  <a:pt x="7490525" y="4425250"/>
                </a:lnTo>
                <a:lnTo>
                  <a:pt x="7653162" y="4425250"/>
                </a:lnTo>
                <a:lnTo>
                  <a:pt x="7653162" y="4191297"/>
                </a:lnTo>
                <a:lnTo>
                  <a:pt x="7490525" y="4191297"/>
                </a:lnTo>
                <a:lnTo>
                  <a:pt x="7490525" y="3948647"/>
                </a:lnTo>
                <a:close/>
                <a:moveTo>
                  <a:pt x="2026226" y="3811232"/>
                </a:moveTo>
                <a:lnTo>
                  <a:pt x="2026226" y="4998392"/>
                </a:lnTo>
                <a:lnTo>
                  <a:pt x="2334974" y="4998392"/>
                </a:lnTo>
                <a:lnTo>
                  <a:pt x="2334974" y="4604411"/>
                </a:lnTo>
                <a:lnTo>
                  <a:pt x="2528051" y="4604411"/>
                </a:lnTo>
                <a:cubicBezTo>
                  <a:pt x="2679961" y="4604412"/>
                  <a:pt x="2788675" y="4558946"/>
                  <a:pt x="2854194" y="4468016"/>
                </a:cubicBezTo>
                <a:cubicBezTo>
                  <a:pt x="2904637" y="4397931"/>
                  <a:pt x="2929859" y="4309316"/>
                  <a:pt x="2929859" y="4202169"/>
                </a:cubicBezTo>
                <a:cubicBezTo>
                  <a:pt x="2929859" y="4093291"/>
                  <a:pt x="2898549" y="4003810"/>
                  <a:pt x="2835930" y="3933726"/>
                </a:cubicBezTo>
                <a:cubicBezTo>
                  <a:pt x="2763454" y="3852063"/>
                  <a:pt x="2657348" y="3811232"/>
                  <a:pt x="2517615" y="3811232"/>
                </a:cubicBezTo>
                <a:close/>
                <a:moveTo>
                  <a:pt x="7904088" y="3721651"/>
                </a:moveTo>
                <a:cubicBezTo>
                  <a:pt x="7859560" y="3721651"/>
                  <a:pt x="7821829" y="3737118"/>
                  <a:pt x="7790896" y="3768052"/>
                </a:cubicBezTo>
                <a:cubicBezTo>
                  <a:pt x="7759962" y="3798986"/>
                  <a:pt x="7744496" y="3836716"/>
                  <a:pt x="7744496" y="3881244"/>
                </a:cubicBezTo>
                <a:cubicBezTo>
                  <a:pt x="7744496" y="3925772"/>
                  <a:pt x="7759962" y="3963647"/>
                  <a:pt x="7790896" y="3994871"/>
                </a:cubicBezTo>
                <a:cubicBezTo>
                  <a:pt x="7821829" y="4026095"/>
                  <a:pt x="7859560" y="4041706"/>
                  <a:pt x="7904088" y="4041706"/>
                </a:cubicBezTo>
                <a:cubicBezTo>
                  <a:pt x="7949195" y="4041706"/>
                  <a:pt x="7987216" y="4026239"/>
                  <a:pt x="8018150" y="3995306"/>
                </a:cubicBezTo>
                <a:cubicBezTo>
                  <a:pt x="8049083" y="3964372"/>
                  <a:pt x="8064550" y="3926351"/>
                  <a:pt x="8064551" y="3881244"/>
                </a:cubicBezTo>
                <a:cubicBezTo>
                  <a:pt x="8064550" y="3836716"/>
                  <a:pt x="8048938" y="3798986"/>
                  <a:pt x="8017715" y="3768052"/>
                </a:cubicBezTo>
                <a:cubicBezTo>
                  <a:pt x="7986491" y="3737118"/>
                  <a:pt x="7948616" y="3721651"/>
                  <a:pt x="7904088" y="3721651"/>
                </a:cubicBezTo>
                <a:close/>
                <a:moveTo>
                  <a:pt x="6065763" y="3721651"/>
                </a:moveTo>
                <a:cubicBezTo>
                  <a:pt x="6021235" y="3721651"/>
                  <a:pt x="5983504" y="3737118"/>
                  <a:pt x="5952571" y="3768052"/>
                </a:cubicBezTo>
                <a:cubicBezTo>
                  <a:pt x="5921637" y="3798986"/>
                  <a:pt x="5906170" y="3836716"/>
                  <a:pt x="5906170" y="3881244"/>
                </a:cubicBezTo>
                <a:cubicBezTo>
                  <a:pt x="5906170" y="3925772"/>
                  <a:pt x="5921637" y="3963647"/>
                  <a:pt x="5952571" y="3994871"/>
                </a:cubicBezTo>
                <a:cubicBezTo>
                  <a:pt x="5983504" y="4026095"/>
                  <a:pt x="6021235" y="4041706"/>
                  <a:pt x="6065763" y="4041706"/>
                </a:cubicBezTo>
                <a:cubicBezTo>
                  <a:pt x="6110870" y="4041706"/>
                  <a:pt x="6148891" y="4026239"/>
                  <a:pt x="6179824" y="3995306"/>
                </a:cubicBezTo>
                <a:cubicBezTo>
                  <a:pt x="6210758" y="3964372"/>
                  <a:pt x="6226225" y="3926351"/>
                  <a:pt x="6226225" y="3881244"/>
                </a:cubicBezTo>
                <a:cubicBezTo>
                  <a:pt x="6226225" y="3836716"/>
                  <a:pt x="6210613" y="3798986"/>
                  <a:pt x="6179389" y="3768052"/>
                </a:cubicBezTo>
                <a:cubicBezTo>
                  <a:pt x="6148166" y="3737118"/>
                  <a:pt x="6110290" y="3721651"/>
                  <a:pt x="6065763" y="3721651"/>
                </a:cubicBezTo>
                <a:close/>
                <a:moveTo>
                  <a:pt x="5442250" y="3692081"/>
                </a:moveTo>
                <a:lnTo>
                  <a:pt x="5442250" y="4271311"/>
                </a:lnTo>
                <a:cubicBezTo>
                  <a:pt x="5411556" y="4239421"/>
                  <a:pt x="5381736" y="4216519"/>
                  <a:pt x="5352791" y="4202603"/>
                </a:cubicBezTo>
                <a:cubicBezTo>
                  <a:pt x="5302412" y="4178252"/>
                  <a:pt x="5248561" y="4166076"/>
                  <a:pt x="5191242" y="4166075"/>
                </a:cubicBezTo>
                <a:cubicBezTo>
                  <a:pt x="5092801" y="4166076"/>
                  <a:pt x="5005653" y="4198803"/>
                  <a:pt x="4929798" y="4264258"/>
                </a:cubicBezTo>
                <a:cubicBezTo>
                  <a:pt x="4834256" y="4346500"/>
                  <a:pt x="4786485" y="4456551"/>
                  <a:pt x="4786485" y="4594410"/>
                </a:cubicBezTo>
                <a:cubicBezTo>
                  <a:pt x="4786485" y="4729949"/>
                  <a:pt x="4833096" y="4838845"/>
                  <a:pt x="4926319" y="4921096"/>
                </a:cubicBezTo>
                <a:cubicBezTo>
                  <a:pt x="5004493" y="4990021"/>
                  <a:pt x="5093666" y="5024483"/>
                  <a:pt x="5193837" y="5024483"/>
                </a:cubicBezTo>
                <a:cubicBezTo>
                  <a:pt x="5255796" y="5024483"/>
                  <a:pt x="5311095" y="5010858"/>
                  <a:pt x="5359735" y="4983607"/>
                </a:cubicBezTo>
                <a:cubicBezTo>
                  <a:pt x="5387530" y="4967952"/>
                  <a:pt x="5415035" y="4943020"/>
                  <a:pt x="5442250" y="4908811"/>
                </a:cubicBezTo>
                <a:lnTo>
                  <a:pt x="5442250" y="4998392"/>
                </a:lnTo>
                <a:lnTo>
                  <a:pt x="5728386" y="4998392"/>
                </a:lnTo>
                <a:lnTo>
                  <a:pt x="5728386" y="3692081"/>
                </a:lnTo>
                <a:close/>
                <a:moveTo>
                  <a:pt x="2243706" y="2273387"/>
                </a:moveTo>
                <a:cubicBezTo>
                  <a:pt x="2295644" y="2273387"/>
                  <a:pt x="2339939" y="2291589"/>
                  <a:pt x="2376589" y="2327995"/>
                </a:cubicBezTo>
                <a:cubicBezTo>
                  <a:pt x="2413239" y="2364401"/>
                  <a:pt x="2431565" y="2408817"/>
                  <a:pt x="2431565" y="2461245"/>
                </a:cubicBezTo>
                <a:cubicBezTo>
                  <a:pt x="2431565" y="2514252"/>
                  <a:pt x="2413384" y="2558959"/>
                  <a:pt x="2377024" y="2595364"/>
                </a:cubicBezTo>
                <a:cubicBezTo>
                  <a:pt x="2340663" y="2631770"/>
                  <a:pt x="2296224" y="2649973"/>
                  <a:pt x="2243706" y="2649973"/>
                </a:cubicBezTo>
                <a:cubicBezTo>
                  <a:pt x="2184837" y="2649973"/>
                  <a:pt x="2136935" y="2627836"/>
                  <a:pt x="2099999" y="2583562"/>
                </a:cubicBezTo>
                <a:cubicBezTo>
                  <a:pt x="2069985" y="2548031"/>
                  <a:pt x="2054978" y="2507258"/>
                  <a:pt x="2054978" y="2461245"/>
                </a:cubicBezTo>
                <a:cubicBezTo>
                  <a:pt x="2054978" y="2415811"/>
                  <a:pt x="2069985" y="2375329"/>
                  <a:pt x="2099999" y="2339797"/>
                </a:cubicBezTo>
                <a:cubicBezTo>
                  <a:pt x="2136935" y="2295523"/>
                  <a:pt x="2184837" y="2273387"/>
                  <a:pt x="2243706" y="2273387"/>
                </a:cubicBezTo>
                <a:close/>
                <a:moveTo>
                  <a:pt x="6724762" y="2269908"/>
                </a:moveTo>
                <a:cubicBezTo>
                  <a:pt x="6776120" y="2269908"/>
                  <a:pt x="6819400" y="2288462"/>
                  <a:pt x="6854601" y="2325569"/>
                </a:cubicBezTo>
                <a:cubicBezTo>
                  <a:pt x="6889802" y="2362677"/>
                  <a:pt x="6907402" y="2407033"/>
                  <a:pt x="6907402" y="2458636"/>
                </a:cubicBezTo>
                <a:cubicBezTo>
                  <a:pt x="6907402" y="2510239"/>
                  <a:pt x="6889657" y="2554449"/>
                  <a:pt x="6854166" y="2591267"/>
                </a:cubicBezTo>
                <a:cubicBezTo>
                  <a:pt x="6818675" y="2628085"/>
                  <a:pt x="6775540" y="2646494"/>
                  <a:pt x="6724762" y="2646494"/>
                </a:cubicBezTo>
                <a:cubicBezTo>
                  <a:pt x="6673403" y="2646494"/>
                  <a:pt x="6629979" y="2628085"/>
                  <a:pt x="6594489" y="2591267"/>
                </a:cubicBezTo>
                <a:cubicBezTo>
                  <a:pt x="6558998" y="2554449"/>
                  <a:pt x="6541252" y="2510239"/>
                  <a:pt x="6541252" y="2458636"/>
                </a:cubicBezTo>
                <a:cubicBezTo>
                  <a:pt x="6541252" y="2412251"/>
                  <a:pt x="6555679" y="2371374"/>
                  <a:pt x="6584534" y="2336006"/>
                </a:cubicBezTo>
                <a:cubicBezTo>
                  <a:pt x="6620890" y="2291941"/>
                  <a:pt x="6667633" y="2269908"/>
                  <a:pt x="6724762" y="2269908"/>
                </a:cubicBezTo>
                <a:close/>
                <a:moveTo>
                  <a:pt x="11323514" y="2215116"/>
                </a:moveTo>
                <a:cubicBezTo>
                  <a:pt x="11411173" y="2215116"/>
                  <a:pt x="11465096" y="2260631"/>
                  <a:pt x="11485280" y="2351661"/>
                </a:cubicBezTo>
                <a:lnTo>
                  <a:pt x="11160877" y="2351661"/>
                </a:lnTo>
                <a:cubicBezTo>
                  <a:pt x="11167218" y="2312650"/>
                  <a:pt x="11182212" y="2281617"/>
                  <a:pt x="11205857" y="2258561"/>
                </a:cubicBezTo>
                <a:cubicBezTo>
                  <a:pt x="11235854" y="2229597"/>
                  <a:pt x="11275072" y="2215116"/>
                  <a:pt x="11323514" y="2215116"/>
                </a:cubicBezTo>
                <a:close/>
                <a:moveTo>
                  <a:pt x="9646969" y="2057697"/>
                </a:moveTo>
                <a:lnTo>
                  <a:pt x="9646969" y="2864792"/>
                </a:lnTo>
                <a:lnTo>
                  <a:pt x="9933105" y="2864792"/>
                </a:lnTo>
                <a:lnTo>
                  <a:pt x="9933105" y="2057697"/>
                </a:lnTo>
                <a:close/>
                <a:moveTo>
                  <a:pt x="4751119" y="2057697"/>
                </a:moveTo>
                <a:lnTo>
                  <a:pt x="4751119" y="2864792"/>
                </a:lnTo>
                <a:lnTo>
                  <a:pt x="5037255" y="2864792"/>
                </a:lnTo>
                <a:lnTo>
                  <a:pt x="5037255" y="2057697"/>
                </a:lnTo>
                <a:close/>
                <a:moveTo>
                  <a:pt x="2894615" y="2057697"/>
                </a:moveTo>
                <a:lnTo>
                  <a:pt x="2894615" y="2569959"/>
                </a:lnTo>
                <a:cubicBezTo>
                  <a:pt x="2894615" y="2655191"/>
                  <a:pt x="2917807" y="2723899"/>
                  <a:pt x="2964192" y="2776081"/>
                </a:cubicBezTo>
                <a:cubicBezTo>
                  <a:pt x="3037248" y="2858414"/>
                  <a:pt x="3157559" y="2899581"/>
                  <a:pt x="3325124" y="2899581"/>
                </a:cubicBezTo>
                <a:cubicBezTo>
                  <a:pt x="3410355" y="2899581"/>
                  <a:pt x="3482542" y="2889434"/>
                  <a:pt x="3541682" y="2869141"/>
                </a:cubicBezTo>
                <a:cubicBezTo>
                  <a:pt x="3683736" y="2819857"/>
                  <a:pt x="3754762" y="2720130"/>
                  <a:pt x="3754762" y="2569959"/>
                </a:cubicBezTo>
                <a:lnTo>
                  <a:pt x="3754762" y="2057697"/>
                </a:lnTo>
                <a:lnTo>
                  <a:pt x="3468626" y="2057697"/>
                </a:lnTo>
                <a:lnTo>
                  <a:pt x="3468626" y="2515167"/>
                </a:lnTo>
                <a:cubicBezTo>
                  <a:pt x="3468626" y="2565611"/>
                  <a:pt x="3456523" y="2602718"/>
                  <a:pt x="3432316" y="2626490"/>
                </a:cubicBezTo>
                <a:cubicBezTo>
                  <a:pt x="3406378" y="2652002"/>
                  <a:pt x="3370648" y="2664758"/>
                  <a:pt x="3325124" y="2664758"/>
                </a:cubicBezTo>
                <a:cubicBezTo>
                  <a:pt x="3279019" y="2664758"/>
                  <a:pt x="3242999" y="2652002"/>
                  <a:pt x="3217061" y="2626490"/>
                </a:cubicBezTo>
                <a:cubicBezTo>
                  <a:pt x="3192854" y="2602718"/>
                  <a:pt x="3180751" y="2565611"/>
                  <a:pt x="3180751" y="2515167"/>
                </a:cubicBezTo>
                <a:lnTo>
                  <a:pt x="3180751" y="2057697"/>
                </a:lnTo>
                <a:close/>
                <a:moveTo>
                  <a:pt x="9464223" y="2046391"/>
                </a:moveTo>
                <a:cubicBezTo>
                  <a:pt x="9400036" y="2046391"/>
                  <a:pt x="9344529" y="2060306"/>
                  <a:pt x="9297700" y="2088137"/>
                </a:cubicBezTo>
                <a:cubicBezTo>
                  <a:pt x="9263002" y="2109011"/>
                  <a:pt x="9230619" y="2142929"/>
                  <a:pt x="9200550" y="2189894"/>
                </a:cubicBezTo>
                <a:lnTo>
                  <a:pt x="9200550" y="2057697"/>
                </a:lnTo>
                <a:lnTo>
                  <a:pt x="8914414" y="2057697"/>
                </a:lnTo>
                <a:lnTo>
                  <a:pt x="8914414" y="2864792"/>
                </a:lnTo>
                <a:lnTo>
                  <a:pt x="9200550" y="2864792"/>
                </a:lnTo>
                <a:lnTo>
                  <a:pt x="9200550" y="2519516"/>
                </a:lnTo>
                <a:cubicBezTo>
                  <a:pt x="9200550" y="2472551"/>
                  <a:pt x="9205754" y="2435153"/>
                  <a:pt x="9216164" y="2407323"/>
                </a:cubicBezTo>
                <a:cubicBezTo>
                  <a:pt x="9243923" y="2330208"/>
                  <a:pt x="9304635" y="2291651"/>
                  <a:pt x="9398301" y="2291651"/>
                </a:cubicBezTo>
                <a:cubicBezTo>
                  <a:pt x="9439359" y="2291651"/>
                  <a:pt x="9479837" y="2301217"/>
                  <a:pt x="9519735" y="2320351"/>
                </a:cubicBezTo>
                <a:lnTo>
                  <a:pt x="9519735" y="2048987"/>
                </a:lnTo>
                <a:cubicBezTo>
                  <a:pt x="9497766" y="2047256"/>
                  <a:pt x="9479262" y="2046391"/>
                  <a:pt x="9464223" y="2046391"/>
                </a:cubicBezTo>
                <a:close/>
                <a:moveTo>
                  <a:pt x="5774896" y="2040303"/>
                </a:moveTo>
                <a:cubicBezTo>
                  <a:pt x="5707157" y="2040303"/>
                  <a:pt x="5650712" y="2053059"/>
                  <a:pt x="5605559" y="2078570"/>
                </a:cubicBezTo>
                <a:cubicBezTo>
                  <a:pt x="5577765" y="2094225"/>
                  <a:pt x="5547370" y="2121187"/>
                  <a:pt x="5514376" y="2159454"/>
                </a:cubicBezTo>
                <a:lnTo>
                  <a:pt x="5514376" y="2057697"/>
                </a:lnTo>
                <a:lnTo>
                  <a:pt x="5228239" y="2057697"/>
                </a:lnTo>
                <a:lnTo>
                  <a:pt x="5228239" y="2864792"/>
                </a:lnTo>
                <a:lnTo>
                  <a:pt x="5514376" y="2864792"/>
                </a:lnTo>
                <a:lnTo>
                  <a:pt x="5514376" y="2432544"/>
                </a:lnTo>
                <a:cubicBezTo>
                  <a:pt x="5514375" y="2376013"/>
                  <a:pt x="5527629" y="2334479"/>
                  <a:pt x="5554138" y="2307944"/>
                </a:cubicBezTo>
                <a:cubicBezTo>
                  <a:pt x="5583526" y="2278528"/>
                  <a:pt x="5619828" y="2263820"/>
                  <a:pt x="5663042" y="2263820"/>
                </a:cubicBezTo>
                <a:cubicBezTo>
                  <a:pt x="5710287" y="2263820"/>
                  <a:pt x="5745723" y="2280901"/>
                  <a:pt x="5769351" y="2315065"/>
                </a:cubicBezTo>
                <a:cubicBezTo>
                  <a:pt x="5785486" y="2338221"/>
                  <a:pt x="5793553" y="2385403"/>
                  <a:pt x="5793554" y="2456611"/>
                </a:cubicBezTo>
                <a:lnTo>
                  <a:pt x="5793554" y="2864792"/>
                </a:lnTo>
                <a:lnTo>
                  <a:pt x="6079690" y="2864792"/>
                </a:lnTo>
                <a:lnTo>
                  <a:pt x="6079690" y="2350791"/>
                </a:lnTo>
                <a:cubicBezTo>
                  <a:pt x="6079690" y="2244106"/>
                  <a:pt x="6048720" y="2164093"/>
                  <a:pt x="5986780" y="2110750"/>
                </a:cubicBezTo>
                <a:cubicBezTo>
                  <a:pt x="5932359" y="2063785"/>
                  <a:pt x="5861731" y="2040303"/>
                  <a:pt x="5774896" y="2040303"/>
                </a:cubicBezTo>
                <a:close/>
                <a:moveTo>
                  <a:pt x="11312207" y="2035085"/>
                </a:moveTo>
                <a:cubicBezTo>
                  <a:pt x="11169574" y="2035085"/>
                  <a:pt x="11059120" y="2075382"/>
                  <a:pt x="10980846" y="2155975"/>
                </a:cubicBezTo>
                <a:cubicBezTo>
                  <a:pt x="10902572" y="2236569"/>
                  <a:pt x="10863435" y="2341224"/>
                  <a:pt x="10863435" y="2469942"/>
                </a:cubicBezTo>
                <a:cubicBezTo>
                  <a:pt x="10863435" y="2578366"/>
                  <a:pt x="10894744" y="2670266"/>
                  <a:pt x="10957364" y="2745641"/>
                </a:cubicBezTo>
                <a:cubicBezTo>
                  <a:pt x="11040856" y="2846528"/>
                  <a:pt x="11165515" y="2896972"/>
                  <a:pt x="11331341" y="2896972"/>
                </a:cubicBezTo>
                <a:cubicBezTo>
                  <a:pt x="11461798" y="2896972"/>
                  <a:pt x="11565873" y="2860847"/>
                  <a:pt x="11643568" y="2788597"/>
                </a:cubicBezTo>
                <a:cubicBezTo>
                  <a:pt x="11686474" y="2748717"/>
                  <a:pt x="11718943" y="2692362"/>
                  <a:pt x="11740976" y="2619533"/>
                </a:cubicBezTo>
                <a:lnTo>
                  <a:pt x="11464407" y="2619533"/>
                </a:lnTo>
                <a:cubicBezTo>
                  <a:pt x="11432699" y="2670556"/>
                  <a:pt x="11387147" y="2696068"/>
                  <a:pt x="11327753" y="2696068"/>
                </a:cubicBezTo>
                <a:cubicBezTo>
                  <a:pt x="11211284" y="2696068"/>
                  <a:pt x="11153050" y="2635477"/>
                  <a:pt x="11153050" y="2514297"/>
                </a:cubicBezTo>
                <a:lnTo>
                  <a:pt x="11752283" y="2514297"/>
                </a:lnTo>
                <a:lnTo>
                  <a:pt x="11752283" y="2477701"/>
                </a:lnTo>
                <a:cubicBezTo>
                  <a:pt x="11752283" y="2382440"/>
                  <a:pt x="11731119" y="2298798"/>
                  <a:pt x="11688794" y="2226775"/>
                </a:cubicBezTo>
                <a:cubicBezTo>
                  <a:pt x="11613418" y="2098982"/>
                  <a:pt x="11487890" y="2035085"/>
                  <a:pt x="11312207" y="2035085"/>
                </a:cubicBezTo>
                <a:close/>
                <a:moveTo>
                  <a:pt x="6652032" y="2035085"/>
                </a:moveTo>
                <a:cubicBezTo>
                  <a:pt x="6542013" y="2035085"/>
                  <a:pt x="6447921" y="2073642"/>
                  <a:pt x="6369756" y="2150757"/>
                </a:cubicBezTo>
                <a:cubicBezTo>
                  <a:pt x="6285792" y="2233670"/>
                  <a:pt x="6243809" y="2341224"/>
                  <a:pt x="6243810" y="2473421"/>
                </a:cubicBezTo>
                <a:cubicBezTo>
                  <a:pt x="6243809" y="2533141"/>
                  <a:pt x="6253653" y="2588513"/>
                  <a:pt x="6273340" y="2639536"/>
                </a:cubicBezTo>
                <a:cubicBezTo>
                  <a:pt x="6302294" y="2714911"/>
                  <a:pt x="6350065" y="2774342"/>
                  <a:pt x="6416652" y="2817828"/>
                </a:cubicBezTo>
                <a:cubicBezTo>
                  <a:pt x="6481500" y="2860154"/>
                  <a:pt x="6555036" y="2881317"/>
                  <a:pt x="6637261" y="2881317"/>
                </a:cubicBezTo>
                <a:cubicBezTo>
                  <a:pt x="6702697" y="2881317"/>
                  <a:pt x="6759441" y="2867981"/>
                  <a:pt x="6807494" y="2841310"/>
                </a:cubicBezTo>
                <a:cubicBezTo>
                  <a:pt x="6830658" y="2828554"/>
                  <a:pt x="6859323" y="2806521"/>
                  <a:pt x="6893487" y="2775212"/>
                </a:cubicBezTo>
                <a:lnTo>
                  <a:pt x="6893487" y="2851502"/>
                </a:lnTo>
                <a:cubicBezTo>
                  <a:pt x="6893486" y="2906412"/>
                  <a:pt x="6882470" y="2948602"/>
                  <a:pt x="6860437" y="2978073"/>
                </a:cubicBezTo>
                <a:cubicBezTo>
                  <a:pt x="6825069" y="3024892"/>
                  <a:pt x="6774335" y="3048302"/>
                  <a:pt x="6708237" y="3048302"/>
                </a:cubicBezTo>
                <a:cubicBezTo>
                  <a:pt x="6668810" y="3048302"/>
                  <a:pt x="6636341" y="3038830"/>
                  <a:pt x="6610829" y="3019887"/>
                </a:cubicBezTo>
                <a:cubicBezTo>
                  <a:pt x="6595174" y="3008408"/>
                  <a:pt x="6582708" y="2989469"/>
                  <a:pt x="6573432" y="2963070"/>
                </a:cubicBezTo>
                <a:lnTo>
                  <a:pt x="6253377" y="2963070"/>
                </a:lnTo>
                <a:cubicBezTo>
                  <a:pt x="6256276" y="2981624"/>
                  <a:pt x="6258595" y="2993800"/>
                  <a:pt x="6260335" y="2999598"/>
                </a:cubicBezTo>
                <a:cubicBezTo>
                  <a:pt x="6275989" y="3054680"/>
                  <a:pt x="6312227" y="3107443"/>
                  <a:pt x="6369049" y="3157886"/>
                </a:cubicBezTo>
                <a:cubicBezTo>
                  <a:pt x="6454280" y="3233841"/>
                  <a:pt x="6568793" y="3271819"/>
                  <a:pt x="6712586" y="3271819"/>
                </a:cubicBezTo>
                <a:cubicBezTo>
                  <a:pt x="6850000" y="3271819"/>
                  <a:pt x="6960164" y="3237030"/>
                  <a:pt x="7043077" y="3167453"/>
                </a:cubicBezTo>
                <a:cubicBezTo>
                  <a:pt x="7108596" y="3112371"/>
                  <a:pt x="7149182" y="3050041"/>
                  <a:pt x="7164837" y="2980464"/>
                </a:cubicBezTo>
                <a:cubicBezTo>
                  <a:pt x="7174694" y="2936979"/>
                  <a:pt x="7179622" y="2879867"/>
                  <a:pt x="7179623" y="2809130"/>
                </a:cubicBezTo>
                <a:lnTo>
                  <a:pt x="7179623" y="2057697"/>
                </a:lnTo>
                <a:lnTo>
                  <a:pt x="6893487" y="2057697"/>
                </a:lnTo>
                <a:lnTo>
                  <a:pt x="6893487" y="2142060"/>
                </a:lnTo>
                <a:cubicBezTo>
                  <a:pt x="6863952" y="2109011"/>
                  <a:pt x="6835578" y="2085238"/>
                  <a:pt x="6808363" y="2070743"/>
                </a:cubicBezTo>
                <a:cubicBezTo>
                  <a:pt x="6762621" y="2046971"/>
                  <a:pt x="6710511" y="2035085"/>
                  <a:pt x="6652032" y="2035085"/>
                </a:cubicBezTo>
                <a:close/>
                <a:moveTo>
                  <a:pt x="10546770" y="2032476"/>
                </a:moveTo>
                <a:cubicBezTo>
                  <a:pt x="10399499" y="2032476"/>
                  <a:pt x="10282667" y="2082339"/>
                  <a:pt x="10196275" y="2182066"/>
                </a:cubicBezTo>
                <a:cubicBezTo>
                  <a:pt x="10126698" y="2262080"/>
                  <a:pt x="10091910" y="2355430"/>
                  <a:pt x="10091910" y="2462114"/>
                </a:cubicBezTo>
                <a:cubicBezTo>
                  <a:pt x="10091910" y="2568220"/>
                  <a:pt x="10126698" y="2661569"/>
                  <a:pt x="10196275" y="2742163"/>
                </a:cubicBezTo>
                <a:cubicBezTo>
                  <a:pt x="10282667" y="2841890"/>
                  <a:pt x="10399499" y="2891753"/>
                  <a:pt x="10546770" y="2891753"/>
                </a:cubicBezTo>
                <a:cubicBezTo>
                  <a:pt x="10611708" y="2891753"/>
                  <a:pt x="10673749" y="2876968"/>
                  <a:pt x="10732889" y="2847398"/>
                </a:cubicBezTo>
                <a:lnTo>
                  <a:pt x="10732889" y="2604748"/>
                </a:lnTo>
                <a:cubicBezTo>
                  <a:pt x="10681992" y="2639536"/>
                  <a:pt x="10632831" y="2656930"/>
                  <a:pt x="10585404" y="2656930"/>
                </a:cubicBezTo>
                <a:cubicBezTo>
                  <a:pt x="10528728" y="2656930"/>
                  <a:pt x="10481884" y="2638666"/>
                  <a:pt x="10444871" y="2602138"/>
                </a:cubicBezTo>
                <a:cubicBezTo>
                  <a:pt x="10407858" y="2565611"/>
                  <a:pt x="10389352" y="2518936"/>
                  <a:pt x="10389352" y="2462114"/>
                </a:cubicBezTo>
                <a:cubicBezTo>
                  <a:pt x="10389352" y="2405293"/>
                  <a:pt x="10407858" y="2358618"/>
                  <a:pt x="10444871" y="2322090"/>
                </a:cubicBezTo>
                <a:cubicBezTo>
                  <a:pt x="10481884" y="2285563"/>
                  <a:pt x="10528728" y="2267299"/>
                  <a:pt x="10585404" y="2267299"/>
                </a:cubicBezTo>
                <a:cubicBezTo>
                  <a:pt x="10633412" y="2267299"/>
                  <a:pt x="10682572" y="2284983"/>
                  <a:pt x="10732889" y="2320351"/>
                </a:cubicBezTo>
                <a:lnTo>
                  <a:pt x="10732889" y="2077701"/>
                </a:lnTo>
                <a:cubicBezTo>
                  <a:pt x="10674908" y="2047551"/>
                  <a:pt x="10612869" y="2032476"/>
                  <a:pt x="10546770" y="2032476"/>
                </a:cubicBezTo>
                <a:close/>
                <a:moveTo>
                  <a:pt x="4323257" y="2028997"/>
                </a:moveTo>
                <a:cubicBezTo>
                  <a:pt x="4193960" y="2028997"/>
                  <a:pt x="4098292" y="2062857"/>
                  <a:pt x="4036252" y="2130577"/>
                </a:cubicBezTo>
                <a:cubicBezTo>
                  <a:pt x="3988128" y="2183249"/>
                  <a:pt x="3964066" y="2244894"/>
                  <a:pt x="3964066" y="2315513"/>
                </a:cubicBezTo>
                <a:cubicBezTo>
                  <a:pt x="3964066" y="2351978"/>
                  <a:pt x="3969561" y="2383238"/>
                  <a:pt x="3980550" y="2409293"/>
                </a:cubicBezTo>
                <a:cubicBezTo>
                  <a:pt x="4000798" y="2457336"/>
                  <a:pt x="4039839" y="2492641"/>
                  <a:pt x="4097676" y="2515208"/>
                </a:cubicBezTo>
                <a:cubicBezTo>
                  <a:pt x="4113874" y="2521577"/>
                  <a:pt x="4148291" y="2530550"/>
                  <a:pt x="4200926" y="2542128"/>
                </a:cubicBezTo>
                <a:cubicBezTo>
                  <a:pt x="4247774" y="2552565"/>
                  <a:pt x="4277851" y="2561552"/>
                  <a:pt x="4291159" y="2569089"/>
                </a:cubicBezTo>
                <a:cubicBezTo>
                  <a:pt x="4311978" y="2580686"/>
                  <a:pt x="4322387" y="2597210"/>
                  <a:pt x="4322388" y="2618663"/>
                </a:cubicBezTo>
                <a:cubicBezTo>
                  <a:pt x="4322387" y="2659830"/>
                  <a:pt x="4292609" y="2680413"/>
                  <a:pt x="4233051" y="2680413"/>
                </a:cubicBezTo>
                <a:cubicBezTo>
                  <a:pt x="4163086" y="2680413"/>
                  <a:pt x="4087339" y="2653741"/>
                  <a:pt x="4005812" y="2600399"/>
                </a:cubicBezTo>
                <a:lnTo>
                  <a:pt x="3902317" y="2802173"/>
                </a:lnTo>
                <a:cubicBezTo>
                  <a:pt x="4006681" y="2864212"/>
                  <a:pt x="4114236" y="2895232"/>
                  <a:pt x="4224980" y="2895232"/>
                </a:cubicBezTo>
                <a:cubicBezTo>
                  <a:pt x="4350218" y="2895232"/>
                  <a:pt x="4447336" y="2864502"/>
                  <a:pt x="4516334" y="2803042"/>
                </a:cubicBezTo>
                <a:cubicBezTo>
                  <a:pt x="4577794" y="2748540"/>
                  <a:pt x="4608524" y="2678383"/>
                  <a:pt x="4608524" y="2592572"/>
                </a:cubicBezTo>
                <a:cubicBezTo>
                  <a:pt x="4608524" y="2524154"/>
                  <a:pt x="4586256" y="2468493"/>
                  <a:pt x="4541719" y="2425587"/>
                </a:cubicBezTo>
                <a:cubicBezTo>
                  <a:pt x="4506432" y="2391378"/>
                  <a:pt x="4451481" y="2366446"/>
                  <a:pt x="4376867" y="2350791"/>
                </a:cubicBezTo>
                <a:cubicBezTo>
                  <a:pt x="4325970" y="2340354"/>
                  <a:pt x="4295318" y="2332527"/>
                  <a:pt x="4284908" y="2327309"/>
                </a:cubicBezTo>
                <a:cubicBezTo>
                  <a:pt x="4261770" y="2316202"/>
                  <a:pt x="4250201" y="2301584"/>
                  <a:pt x="4250201" y="2283456"/>
                </a:cubicBezTo>
                <a:cubicBezTo>
                  <a:pt x="4250201" y="2243694"/>
                  <a:pt x="4278798" y="2223813"/>
                  <a:pt x="4335991" y="2223813"/>
                </a:cubicBezTo>
                <a:cubicBezTo>
                  <a:pt x="4384514" y="2223813"/>
                  <a:pt x="4435351" y="2237728"/>
                  <a:pt x="4488503" y="2265559"/>
                </a:cubicBezTo>
                <a:lnTo>
                  <a:pt x="4585041" y="2081180"/>
                </a:lnTo>
                <a:cubicBezTo>
                  <a:pt x="4500389" y="2046391"/>
                  <a:pt x="4413128" y="2028997"/>
                  <a:pt x="4323257" y="2028997"/>
                </a:cubicBezTo>
                <a:close/>
                <a:moveTo>
                  <a:pt x="2252403" y="2028127"/>
                </a:moveTo>
                <a:cubicBezTo>
                  <a:pt x="2086577" y="2028127"/>
                  <a:pt x="1958729" y="2077121"/>
                  <a:pt x="1868859" y="2175109"/>
                </a:cubicBezTo>
                <a:cubicBezTo>
                  <a:pt x="1794643" y="2256282"/>
                  <a:pt x="1757535" y="2349342"/>
                  <a:pt x="1757535" y="2454287"/>
                </a:cubicBezTo>
                <a:cubicBezTo>
                  <a:pt x="1757535" y="2570829"/>
                  <a:pt x="1794353" y="2669106"/>
                  <a:pt x="1867989" y="2749120"/>
                </a:cubicBezTo>
                <a:cubicBezTo>
                  <a:pt x="1957280" y="2846528"/>
                  <a:pt x="2082518" y="2895232"/>
                  <a:pt x="2243706" y="2895232"/>
                </a:cubicBezTo>
                <a:cubicBezTo>
                  <a:pt x="2404313" y="2895232"/>
                  <a:pt x="2529262" y="2846528"/>
                  <a:pt x="2618553" y="2749120"/>
                </a:cubicBezTo>
                <a:cubicBezTo>
                  <a:pt x="2692189" y="2669106"/>
                  <a:pt x="2729007" y="2573148"/>
                  <a:pt x="2729007" y="2461245"/>
                </a:cubicBezTo>
                <a:cubicBezTo>
                  <a:pt x="2729007" y="2350501"/>
                  <a:pt x="2691899" y="2255123"/>
                  <a:pt x="2617683" y="2175109"/>
                </a:cubicBezTo>
                <a:cubicBezTo>
                  <a:pt x="2526653" y="2077121"/>
                  <a:pt x="2404893" y="2028127"/>
                  <a:pt x="2252403" y="2028127"/>
                </a:cubicBezTo>
                <a:close/>
                <a:moveTo>
                  <a:pt x="8183324" y="1926371"/>
                </a:moveTo>
                <a:lnTo>
                  <a:pt x="8287146" y="1926371"/>
                </a:lnTo>
                <a:cubicBezTo>
                  <a:pt x="8349385" y="1926371"/>
                  <a:pt x="8393446" y="1939600"/>
                  <a:pt x="8419329" y="1966058"/>
                </a:cubicBezTo>
                <a:cubicBezTo>
                  <a:pt x="8445212" y="1992516"/>
                  <a:pt x="8458154" y="2027846"/>
                  <a:pt x="8458154" y="2072048"/>
                </a:cubicBezTo>
                <a:cubicBezTo>
                  <a:pt x="8458154" y="2116820"/>
                  <a:pt x="8446812" y="2152292"/>
                  <a:pt x="8424126" y="2178465"/>
                </a:cubicBezTo>
                <a:cubicBezTo>
                  <a:pt x="8399112" y="2207537"/>
                  <a:pt x="8353163" y="2222073"/>
                  <a:pt x="8286277" y="2222073"/>
                </a:cubicBezTo>
                <a:lnTo>
                  <a:pt x="8183324" y="2222073"/>
                </a:lnTo>
                <a:close/>
                <a:moveTo>
                  <a:pt x="7874576" y="1677632"/>
                </a:moveTo>
                <a:lnTo>
                  <a:pt x="7874576" y="2864792"/>
                </a:lnTo>
                <a:lnTo>
                  <a:pt x="8183324" y="2864792"/>
                </a:lnTo>
                <a:lnTo>
                  <a:pt x="8183324" y="2470812"/>
                </a:lnTo>
                <a:lnTo>
                  <a:pt x="8376401" y="2470812"/>
                </a:lnTo>
                <a:cubicBezTo>
                  <a:pt x="8528310" y="2470812"/>
                  <a:pt x="8637025" y="2425346"/>
                  <a:pt x="8702543" y="2334416"/>
                </a:cubicBezTo>
                <a:cubicBezTo>
                  <a:pt x="8752987" y="2264331"/>
                  <a:pt x="8778208" y="2175716"/>
                  <a:pt x="8778208" y="2068569"/>
                </a:cubicBezTo>
                <a:cubicBezTo>
                  <a:pt x="8778208" y="1959691"/>
                  <a:pt x="8746899" y="1870210"/>
                  <a:pt x="8684279" y="1800126"/>
                </a:cubicBezTo>
                <a:cubicBezTo>
                  <a:pt x="8611803" y="1718463"/>
                  <a:pt x="8505698" y="1677632"/>
                  <a:pt x="8365964" y="1677632"/>
                </a:cubicBezTo>
                <a:close/>
                <a:moveTo>
                  <a:pt x="502226" y="1677632"/>
                </a:moveTo>
                <a:lnTo>
                  <a:pt x="502226" y="2864792"/>
                </a:lnTo>
                <a:lnTo>
                  <a:pt x="810975" y="2864792"/>
                </a:lnTo>
                <a:lnTo>
                  <a:pt x="810975" y="2370794"/>
                </a:lnTo>
                <a:lnTo>
                  <a:pt x="1256268" y="2370794"/>
                </a:lnTo>
                <a:lnTo>
                  <a:pt x="1256268" y="2864792"/>
                </a:lnTo>
                <a:lnTo>
                  <a:pt x="1565017" y="2864792"/>
                </a:lnTo>
                <a:lnTo>
                  <a:pt x="1565017" y="1677632"/>
                </a:lnTo>
                <a:lnTo>
                  <a:pt x="1256268" y="1677632"/>
                </a:lnTo>
                <a:lnTo>
                  <a:pt x="1256268" y="2135972"/>
                </a:lnTo>
                <a:lnTo>
                  <a:pt x="810975" y="2135972"/>
                </a:lnTo>
                <a:lnTo>
                  <a:pt x="810975" y="1677632"/>
                </a:lnTo>
                <a:close/>
                <a:moveTo>
                  <a:pt x="9790037" y="1588051"/>
                </a:moveTo>
                <a:cubicBezTo>
                  <a:pt x="9745510" y="1588051"/>
                  <a:pt x="9707779" y="1603519"/>
                  <a:pt x="9676845" y="1634452"/>
                </a:cubicBezTo>
                <a:cubicBezTo>
                  <a:pt x="9645911" y="1665386"/>
                  <a:pt x="9630445" y="1703117"/>
                  <a:pt x="9630445" y="1747644"/>
                </a:cubicBezTo>
                <a:cubicBezTo>
                  <a:pt x="9630445" y="1792172"/>
                  <a:pt x="9645911" y="1830047"/>
                  <a:pt x="9676845" y="1861271"/>
                </a:cubicBezTo>
                <a:cubicBezTo>
                  <a:pt x="9707779" y="1892495"/>
                  <a:pt x="9745510" y="1908106"/>
                  <a:pt x="9790037" y="1908106"/>
                </a:cubicBezTo>
                <a:cubicBezTo>
                  <a:pt x="9835145" y="1908106"/>
                  <a:pt x="9873165" y="1892640"/>
                  <a:pt x="9904099" y="1861706"/>
                </a:cubicBezTo>
                <a:cubicBezTo>
                  <a:pt x="9935033" y="1830772"/>
                  <a:pt x="9950500" y="1792751"/>
                  <a:pt x="9950500" y="1747644"/>
                </a:cubicBezTo>
                <a:cubicBezTo>
                  <a:pt x="9950500" y="1703117"/>
                  <a:pt x="9934888" y="1665386"/>
                  <a:pt x="9903664" y="1634452"/>
                </a:cubicBezTo>
                <a:cubicBezTo>
                  <a:pt x="9872441" y="1603519"/>
                  <a:pt x="9834565" y="1588051"/>
                  <a:pt x="9790037" y="1588051"/>
                </a:cubicBezTo>
                <a:close/>
                <a:moveTo>
                  <a:pt x="4894187" y="1588051"/>
                </a:moveTo>
                <a:cubicBezTo>
                  <a:pt x="4849660" y="1588051"/>
                  <a:pt x="4811929" y="1603519"/>
                  <a:pt x="4780995" y="1634452"/>
                </a:cubicBezTo>
                <a:cubicBezTo>
                  <a:pt x="4750062" y="1665386"/>
                  <a:pt x="4734595" y="1703117"/>
                  <a:pt x="4734595" y="1747644"/>
                </a:cubicBezTo>
                <a:cubicBezTo>
                  <a:pt x="4734595" y="1792172"/>
                  <a:pt x="4750062" y="1830047"/>
                  <a:pt x="4780995" y="1861271"/>
                </a:cubicBezTo>
                <a:cubicBezTo>
                  <a:pt x="4811929" y="1892495"/>
                  <a:pt x="4849660" y="1908106"/>
                  <a:pt x="4894187" y="1908106"/>
                </a:cubicBezTo>
                <a:cubicBezTo>
                  <a:pt x="4939295" y="1908106"/>
                  <a:pt x="4977315" y="1892640"/>
                  <a:pt x="5008249" y="1861706"/>
                </a:cubicBezTo>
                <a:cubicBezTo>
                  <a:pt x="5039183" y="1830772"/>
                  <a:pt x="5054649" y="1792751"/>
                  <a:pt x="5054650" y="1747644"/>
                </a:cubicBezTo>
                <a:cubicBezTo>
                  <a:pt x="5054649" y="1703117"/>
                  <a:pt x="5039038" y="1665386"/>
                  <a:pt x="5007814" y="1634452"/>
                </a:cubicBezTo>
                <a:cubicBezTo>
                  <a:pt x="4976591" y="1603519"/>
                  <a:pt x="4938715" y="1588051"/>
                  <a:pt x="4894187" y="1588051"/>
                </a:cubicBezTo>
                <a:close/>
                <a:moveTo>
                  <a:pt x="0" y="0"/>
                </a:moveTo>
                <a:lnTo>
                  <a:pt x="12192000" y="0"/>
                </a:lnTo>
                <a:lnTo>
                  <a:pt x="12192000" y="6858000"/>
                </a:lnTo>
                <a:lnTo>
                  <a:pt x="0" y="685800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6213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4834C-C2D5-BA83-CECF-2EDB843E8E87}"/>
              </a:ext>
            </a:extLst>
          </p:cNvPr>
          <p:cNvPicPr>
            <a:picLocks noChangeAspect="1"/>
          </p:cNvPicPr>
          <p:nvPr/>
        </p:nvPicPr>
        <p:blipFill>
          <a:blip r:embed="rId3"/>
          <a:stretch>
            <a:fillRect/>
          </a:stretch>
        </p:blipFill>
        <p:spPr>
          <a:xfrm>
            <a:off x="3980985" y="535677"/>
            <a:ext cx="8189103" cy="4371279"/>
          </a:xfrm>
          <a:prstGeom prst="rect">
            <a:avLst/>
          </a:prstGeom>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BFAD05C4-3B98-B45F-B168-30818EF82591}"/>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618565" y="350168"/>
            <a:ext cx="3637991"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FF"/>
                </a:solidFill>
                <a:effectLst/>
                <a:latin typeface="+mj-lt"/>
                <a:ea typeface="+mj-ea"/>
                <a:cs typeface="+mj-cs"/>
              </a:rPr>
              <a:t>Random Forest:</a:t>
            </a:r>
          </a:p>
          <a:p>
            <a:pPr>
              <a:lnSpc>
                <a:spcPct val="90000"/>
              </a:lnSpc>
              <a:spcBef>
                <a:spcPct val="0"/>
              </a:spcBef>
              <a:spcAft>
                <a:spcPts val="600"/>
              </a:spcAft>
            </a:pPr>
            <a:endParaRPr lang="en-US" sz="3600" kern="1200" dirty="0">
              <a:solidFill>
                <a:srgbClr val="FFFFFF"/>
              </a:solidFill>
              <a:latin typeface="+mj-lt"/>
              <a:ea typeface="+mj-ea"/>
              <a:cs typeface="+mj-cs"/>
            </a:endParaRPr>
          </a:p>
        </p:txBody>
      </p:sp>
    </p:spTree>
    <p:extLst>
      <p:ext uri="{BB962C8B-B14F-4D97-AF65-F5344CB8AC3E}">
        <p14:creationId xmlns:p14="http://schemas.microsoft.com/office/powerpoint/2010/main" val="361004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36BADE2E-85FE-1A49-11E2-75A2114AC5D3}"/>
              </a:ext>
            </a:extLst>
          </p:cNvPr>
          <p:cNvPicPr>
            <a:picLocks noChangeAspect="1"/>
          </p:cNvPicPr>
          <p:nvPr/>
        </p:nvPicPr>
        <p:blipFill rotWithShape="1">
          <a:blip r:embed="rId3"/>
          <a:srcRect l="5092" r="1348" b="2438"/>
          <a:stretch/>
        </p:blipFill>
        <p:spPr>
          <a:xfrm>
            <a:off x="4360126" y="-75426"/>
            <a:ext cx="7393724" cy="4824874"/>
          </a:xfrm>
          <a:prstGeom prst="rect">
            <a:avLst/>
          </a:prstGeom>
        </p:spPr>
      </p:pic>
      <p:pic>
        <p:nvPicPr>
          <p:cNvPr id="4" name="Picture 3">
            <a:extLst>
              <a:ext uri="{FF2B5EF4-FFF2-40B4-BE49-F238E27FC236}">
                <a16:creationId xmlns:a16="http://schemas.microsoft.com/office/drawing/2014/main" id="{B4AD62EE-A29D-4C65-9806-5C6810ED9AA0}"/>
              </a:ext>
            </a:extLst>
          </p:cNvPr>
          <p:cNvPicPr>
            <a:picLocks noChangeAspect="1"/>
          </p:cNvPicPr>
          <p:nvPr/>
        </p:nvPicPr>
        <p:blipFill rotWithShape="1">
          <a:blip r:embed="rId4"/>
          <a:srcRect l="4930"/>
          <a:stretch/>
        </p:blipFill>
        <p:spPr>
          <a:xfrm>
            <a:off x="4360126" y="4000703"/>
            <a:ext cx="7560528" cy="1802732"/>
          </a:xfrm>
          <a:prstGeom prst="rect">
            <a:avLst/>
          </a:prstGeom>
        </p:spPr>
      </p:pic>
      <p:sp>
        <p:nvSpPr>
          <p:cNvPr id="5" name="Freeform 4">
            <a:extLst>
              <a:ext uri="{FF2B5EF4-FFF2-40B4-BE49-F238E27FC236}">
                <a16:creationId xmlns:a16="http://schemas.microsoft.com/office/drawing/2014/main" id="{4C2D268D-174A-B375-9D62-2497AEF199AF}"/>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423615-91B2-8896-86E0-34A95FB71397}"/>
              </a:ext>
            </a:extLst>
          </p:cNvPr>
          <p:cNvSpPr txBox="1"/>
          <p:nvPr/>
        </p:nvSpPr>
        <p:spPr>
          <a:xfrm>
            <a:off x="618565" y="350168"/>
            <a:ext cx="3637991"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FF"/>
                </a:solidFill>
                <a:effectLst/>
                <a:latin typeface="+mj-lt"/>
                <a:ea typeface="+mj-ea"/>
                <a:cs typeface="+mj-cs"/>
              </a:rPr>
              <a:t>Random Forest:</a:t>
            </a:r>
          </a:p>
          <a:p>
            <a:pPr>
              <a:lnSpc>
                <a:spcPct val="90000"/>
              </a:lnSpc>
              <a:spcBef>
                <a:spcPct val="0"/>
              </a:spcBef>
              <a:spcAft>
                <a:spcPts val="600"/>
              </a:spcAft>
            </a:pPr>
            <a:endParaRPr lang="en-US" sz="3600" kern="1200" dirty="0">
              <a:solidFill>
                <a:srgbClr val="FFFFFF"/>
              </a:solidFill>
              <a:latin typeface="+mj-lt"/>
              <a:ea typeface="+mj-ea"/>
              <a:cs typeface="+mj-cs"/>
            </a:endParaRPr>
          </a:p>
        </p:txBody>
      </p:sp>
    </p:spTree>
    <p:extLst>
      <p:ext uri="{BB962C8B-B14F-4D97-AF65-F5344CB8AC3E}">
        <p14:creationId xmlns:p14="http://schemas.microsoft.com/office/powerpoint/2010/main" val="3009954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C9D92CFC-B434-6C0D-2C80-939C55417BC1}"/>
              </a:ext>
            </a:extLst>
          </p:cNvPr>
          <p:cNvPicPr>
            <a:picLocks noChangeAspect="1"/>
          </p:cNvPicPr>
          <p:nvPr/>
        </p:nvPicPr>
        <p:blipFill rotWithShape="1">
          <a:blip r:embed="rId3"/>
          <a:srcRect l="4954" r="1566" b="2805"/>
          <a:stretch/>
        </p:blipFill>
        <p:spPr>
          <a:xfrm>
            <a:off x="3979405" y="940352"/>
            <a:ext cx="8206245" cy="4174353"/>
          </a:xfrm>
          <a:prstGeom prst="rect">
            <a:avLst/>
          </a:prstGeom>
        </p:spPr>
      </p:pic>
      <p:sp>
        <p:nvSpPr>
          <p:cNvPr id="4" name="Freeform 3">
            <a:extLst>
              <a:ext uri="{FF2B5EF4-FFF2-40B4-BE49-F238E27FC236}">
                <a16:creationId xmlns:a16="http://schemas.microsoft.com/office/drawing/2014/main" id="{EDDE3C6D-5146-7395-2DBC-9C052BEDEF9B}"/>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74F2A8-872F-88F8-6595-DB6C4F290EEB}"/>
              </a:ext>
            </a:extLst>
          </p:cNvPr>
          <p:cNvSpPr txBox="1"/>
          <p:nvPr/>
        </p:nvSpPr>
        <p:spPr>
          <a:xfrm>
            <a:off x="618565" y="350168"/>
            <a:ext cx="3637991"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FF"/>
                </a:solidFill>
                <a:effectLst/>
                <a:latin typeface="+mj-lt"/>
                <a:ea typeface="+mj-ea"/>
                <a:cs typeface="+mj-cs"/>
              </a:rPr>
              <a:t>Random Forest:</a:t>
            </a:r>
          </a:p>
          <a:p>
            <a:pPr>
              <a:lnSpc>
                <a:spcPct val="90000"/>
              </a:lnSpc>
              <a:spcBef>
                <a:spcPct val="0"/>
              </a:spcBef>
              <a:spcAft>
                <a:spcPts val="600"/>
              </a:spcAft>
            </a:pPr>
            <a:endParaRPr lang="en-US" sz="3600" kern="1200" dirty="0">
              <a:solidFill>
                <a:srgbClr val="FFFFFF"/>
              </a:solidFill>
              <a:latin typeface="+mj-lt"/>
              <a:ea typeface="+mj-ea"/>
              <a:cs typeface="+mj-cs"/>
            </a:endParaRPr>
          </a:p>
        </p:txBody>
      </p:sp>
    </p:spTree>
    <p:extLst>
      <p:ext uri="{BB962C8B-B14F-4D97-AF65-F5344CB8AC3E}">
        <p14:creationId xmlns:p14="http://schemas.microsoft.com/office/powerpoint/2010/main" val="245535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00C06E7A-D8CD-0B4B-16F1-5D21882CDFFD}"/>
              </a:ext>
            </a:extLst>
          </p:cNvPr>
          <p:cNvPicPr>
            <a:picLocks noChangeAspect="1"/>
          </p:cNvPicPr>
          <p:nvPr/>
        </p:nvPicPr>
        <p:blipFill rotWithShape="1">
          <a:blip r:embed="rId3"/>
          <a:srcRect l="11286"/>
          <a:stretch/>
        </p:blipFill>
        <p:spPr>
          <a:xfrm>
            <a:off x="3886200" y="293825"/>
            <a:ext cx="8305800" cy="4345181"/>
          </a:xfrm>
          <a:prstGeom prst="rect">
            <a:avLst/>
          </a:prstGeom>
        </p:spPr>
      </p:pic>
      <p:sp>
        <p:nvSpPr>
          <p:cNvPr id="4" name="Freeform 3">
            <a:extLst>
              <a:ext uri="{FF2B5EF4-FFF2-40B4-BE49-F238E27FC236}">
                <a16:creationId xmlns:a16="http://schemas.microsoft.com/office/drawing/2014/main" id="{8E652E6F-EDCF-1931-3234-3FB3985980A8}"/>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2C338F3-1D19-1DB5-5F2E-E7FF2B4E6EA0}"/>
              </a:ext>
            </a:extLst>
          </p:cNvPr>
          <p:cNvSpPr txBox="1"/>
          <p:nvPr/>
        </p:nvSpPr>
        <p:spPr>
          <a:xfrm>
            <a:off x="618565" y="350168"/>
            <a:ext cx="3637991"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FF"/>
                </a:solidFill>
                <a:effectLst/>
                <a:latin typeface="+mj-lt"/>
                <a:ea typeface="+mj-ea"/>
                <a:cs typeface="+mj-cs"/>
              </a:rPr>
              <a:t>Random Forest:</a:t>
            </a:r>
          </a:p>
          <a:p>
            <a:pPr>
              <a:lnSpc>
                <a:spcPct val="90000"/>
              </a:lnSpc>
              <a:spcBef>
                <a:spcPct val="0"/>
              </a:spcBef>
              <a:spcAft>
                <a:spcPts val="600"/>
              </a:spcAft>
            </a:pPr>
            <a:endParaRPr lang="en-US" sz="3600"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911593C1-A075-32C5-E1B3-7E0B2AD4FF0A}"/>
              </a:ext>
            </a:extLst>
          </p:cNvPr>
          <p:cNvSpPr txBox="1"/>
          <p:nvPr/>
        </p:nvSpPr>
        <p:spPr>
          <a:xfrm>
            <a:off x="5782236" y="4932831"/>
            <a:ext cx="6091517" cy="369332"/>
          </a:xfrm>
          <a:prstGeom prst="rect">
            <a:avLst/>
          </a:prstGeom>
          <a:noFill/>
        </p:spPr>
        <p:txBody>
          <a:bodyPr wrap="square" rtlCol="0">
            <a:spAutoFit/>
          </a:bodyPr>
          <a:lstStyle/>
          <a:p>
            <a:r>
              <a:rPr lang="en-US" dirty="0"/>
              <a:t>( Learning Curve Of Random Forest )</a:t>
            </a:r>
          </a:p>
        </p:txBody>
      </p:sp>
    </p:spTree>
    <p:extLst>
      <p:ext uri="{BB962C8B-B14F-4D97-AF65-F5344CB8AC3E}">
        <p14:creationId xmlns:p14="http://schemas.microsoft.com/office/powerpoint/2010/main" val="2860216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270AFDD1-C247-8892-185F-E040421145F8}"/>
              </a:ext>
            </a:extLst>
          </p:cNvPr>
          <p:cNvPicPr>
            <a:picLocks noChangeAspect="1"/>
          </p:cNvPicPr>
          <p:nvPr/>
        </p:nvPicPr>
        <p:blipFill rotWithShape="1">
          <a:blip r:embed="rId3"/>
          <a:srcRect l="5285" r="1458"/>
          <a:stretch/>
        </p:blipFill>
        <p:spPr>
          <a:xfrm>
            <a:off x="4086225" y="171162"/>
            <a:ext cx="7745219" cy="4423140"/>
          </a:xfrm>
          <a:prstGeom prst="rect">
            <a:avLst/>
          </a:prstGeom>
        </p:spPr>
      </p:pic>
      <p:sp>
        <p:nvSpPr>
          <p:cNvPr id="3" name="Freeform 2">
            <a:extLst>
              <a:ext uri="{FF2B5EF4-FFF2-40B4-BE49-F238E27FC236}">
                <a16:creationId xmlns:a16="http://schemas.microsoft.com/office/drawing/2014/main" id="{66A94B5D-38C1-AD32-E798-994C25D5CAA8}"/>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rgbClr val="F3A6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5D062C-CFC9-60BC-D45F-07E36AC2CA21}"/>
              </a:ext>
            </a:extLst>
          </p:cNvPr>
          <p:cNvSpPr txBox="1"/>
          <p:nvPr/>
        </p:nvSpPr>
        <p:spPr>
          <a:xfrm>
            <a:off x="838200" y="245770"/>
            <a:ext cx="2550459" cy="2371148"/>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4400" b="1" kern="1200" dirty="0">
                <a:solidFill>
                  <a:srgbClr val="FFFFFF"/>
                </a:solidFill>
                <a:effectLst/>
                <a:latin typeface="+mj-lt"/>
                <a:ea typeface="+mj-ea"/>
                <a:cs typeface="+mj-cs"/>
              </a:rPr>
              <a:t>Support </a:t>
            </a:r>
          </a:p>
          <a:p>
            <a:pPr algn="ctr">
              <a:lnSpc>
                <a:spcPct val="90000"/>
              </a:lnSpc>
              <a:spcBef>
                <a:spcPct val="0"/>
              </a:spcBef>
              <a:spcAft>
                <a:spcPts val="600"/>
              </a:spcAft>
            </a:pPr>
            <a:r>
              <a:rPr lang="en-US" sz="4400" b="1" dirty="0">
                <a:solidFill>
                  <a:srgbClr val="FFFFFF"/>
                </a:solidFill>
                <a:latin typeface="+mj-lt"/>
                <a:ea typeface="+mj-ea"/>
                <a:cs typeface="+mj-cs"/>
              </a:rPr>
              <a:t>Vector</a:t>
            </a:r>
          </a:p>
          <a:p>
            <a:pPr algn="ctr">
              <a:lnSpc>
                <a:spcPct val="90000"/>
              </a:lnSpc>
              <a:spcBef>
                <a:spcPct val="0"/>
              </a:spcBef>
              <a:spcAft>
                <a:spcPts val="600"/>
              </a:spcAft>
            </a:pPr>
            <a:r>
              <a:rPr lang="en-US" sz="4400" b="1" kern="1200" dirty="0">
                <a:solidFill>
                  <a:srgbClr val="FFFFFF"/>
                </a:solidFill>
                <a:effectLst/>
                <a:latin typeface="+mj-lt"/>
                <a:ea typeface="+mj-ea"/>
                <a:cs typeface="+mj-cs"/>
              </a:rPr>
              <a:t>Machine:</a:t>
            </a:r>
          </a:p>
          <a:p>
            <a:pPr algn="ctr">
              <a:lnSpc>
                <a:spcPct val="90000"/>
              </a:lnSpc>
              <a:spcBef>
                <a:spcPct val="0"/>
              </a:spcBef>
              <a:spcAft>
                <a:spcPts val="600"/>
              </a:spcAft>
            </a:pPr>
            <a:r>
              <a:rPr lang="en-US" sz="2400" kern="1200" dirty="0">
                <a:solidFill>
                  <a:srgbClr val="FFFFFF"/>
                </a:solidFill>
                <a:latin typeface="+mj-lt"/>
                <a:ea typeface="+mj-ea"/>
                <a:cs typeface="+mj-cs"/>
              </a:rPr>
              <a:t>(SVM)</a:t>
            </a:r>
          </a:p>
        </p:txBody>
      </p:sp>
      <p:pic>
        <p:nvPicPr>
          <p:cNvPr id="6" name="Picture 5">
            <a:extLst>
              <a:ext uri="{FF2B5EF4-FFF2-40B4-BE49-F238E27FC236}">
                <a16:creationId xmlns:a16="http://schemas.microsoft.com/office/drawing/2014/main" id="{70170C80-85FE-D109-599C-78EAB4117570}"/>
              </a:ext>
            </a:extLst>
          </p:cNvPr>
          <p:cNvPicPr>
            <a:picLocks noChangeAspect="1"/>
          </p:cNvPicPr>
          <p:nvPr/>
        </p:nvPicPr>
        <p:blipFill>
          <a:blip r:embed="rId4"/>
          <a:stretch>
            <a:fillRect/>
          </a:stretch>
        </p:blipFill>
        <p:spPr>
          <a:xfrm>
            <a:off x="175933" y="3909149"/>
            <a:ext cx="4225470" cy="2521796"/>
          </a:xfrm>
          <a:prstGeom prst="rect">
            <a:avLst/>
          </a:prstGeom>
        </p:spPr>
      </p:pic>
    </p:spTree>
    <p:extLst>
      <p:ext uri="{BB962C8B-B14F-4D97-AF65-F5344CB8AC3E}">
        <p14:creationId xmlns:p14="http://schemas.microsoft.com/office/powerpoint/2010/main" val="9615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sp>
        <p:nvSpPr>
          <p:cNvPr id="5" name="Freeform 4">
            <a:extLst>
              <a:ext uri="{FF2B5EF4-FFF2-40B4-BE49-F238E27FC236}">
                <a16:creationId xmlns:a16="http://schemas.microsoft.com/office/drawing/2014/main" id="{4C46A34B-3561-751F-6E97-4D4C6BC7F78E}"/>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0A44FF-9324-2F8A-8B36-81E97FFD87E1}"/>
              </a:ext>
            </a:extLst>
          </p:cNvPr>
          <p:cNvSpPr txBox="1"/>
          <p:nvPr/>
        </p:nvSpPr>
        <p:spPr>
          <a:xfrm>
            <a:off x="838200" y="487646"/>
            <a:ext cx="2550459"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solidFill>
                  <a:srgbClr val="FFFFFF"/>
                </a:solidFill>
                <a:latin typeface="+mj-lt"/>
                <a:ea typeface="+mj-ea"/>
                <a:cs typeface="+mj-cs"/>
              </a:rPr>
              <a:t>Decision</a:t>
            </a:r>
          </a:p>
          <a:p>
            <a:pPr algn="ctr">
              <a:lnSpc>
                <a:spcPct val="90000"/>
              </a:lnSpc>
              <a:spcBef>
                <a:spcPct val="0"/>
              </a:spcBef>
              <a:spcAft>
                <a:spcPts val="600"/>
              </a:spcAft>
            </a:pPr>
            <a:r>
              <a:rPr lang="en-US" sz="4400" b="1" kern="1200" dirty="0">
                <a:solidFill>
                  <a:srgbClr val="FFFFFF"/>
                </a:solidFill>
                <a:effectLst/>
                <a:latin typeface="+mj-lt"/>
                <a:ea typeface="+mj-ea"/>
                <a:cs typeface="+mj-cs"/>
              </a:rPr>
              <a:t>Tree:</a:t>
            </a:r>
          </a:p>
          <a:p>
            <a:pPr algn="ctr">
              <a:lnSpc>
                <a:spcPct val="90000"/>
              </a:lnSpc>
              <a:spcBef>
                <a:spcPct val="0"/>
              </a:spcBef>
              <a:spcAft>
                <a:spcPts val="600"/>
              </a:spcAft>
            </a:pPr>
            <a:endParaRPr lang="en-US" sz="2400" kern="120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A3CF0799-45BE-4392-ABD2-6ABC7DF7F3A2}"/>
              </a:ext>
            </a:extLst>
          </p:cNvPr>
          <p:cNvPicPr>
            <a:picLocks noChangeAspect="1"/>
          </p:cNvPicPr>
          <p:nvPr/>
        </p:nvPicPr>
        <p:blipFill>
          <a:blip r:embed="rId3"/>
          <a:stretch>
            <a:fillRect/>
          </a:stretch>
        </p:blipFill>
        <p:spPr>
          <a:xfrm>
            <a:off x="5756602" y="4283047"/>
            <a:ext cx="4480125" cy="1098606"/>
          </a:xfrm>
          <a:prstGeom prst="rect">
            <a:avLst/>
          </a:prstGeom>
        </p:spPr>
      </p:pic>
      <p:pic>
        <p:nvPicPr>
          <p:cNvPr id="13" name="Picture 12">
            <a:extLst>
              <a:ext uri="{FF2B5EF4-FFF2-40B4-BE49-F238E27FC236}">
                <a16:creationId xmlns:a16="http://schemas.microsoft.com/office/drawing/2014/main" id="{97B73270-AF27-9CE1-E3B9-0C5ADC10ADD4}"/>
              </a:ext>
            </a:extLst>
          </p:cNvPr>
          <p:cNvPicPr>
            <a:picLocks noChangeAspect="1"/>
          </p:cNvPicPr>
          <p:nvPr/>
        </p:nvPicPr>
        <p:blipFill>
          <a:blip r:embed="rId4"/>
          <a:stretch>
            <a:fillRect/>
          </a:stretch>
        </p:blipFill>
        <p:spPr>
          <a:xfrm>
            <a:off x="4767832" y="64462"/>
            <a:ext cx="6785993" cy="4218585"/>
          </a:xfrm>
          <a:prstGeom prst="rect">
            <a:avLst/>
          </a:prstGeom>
        </p:spPr>
      </p:pic>
    </p:spTree>
    <p:extLst>
      <p:ext uri="{BB962C8B-B14F-4D97-AF65-F5344CB8AC3E}">
        <p14:creationId xmlns:p14="http://schemas.microsoft.com/office/powerpoint/2010/main" val="347013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DF312517-C43C-1088-8819-5BF3568EE8C8}"/>
              </a:ext>
            </a:extLst>
          </p:cNvPr>
          <p:cNvPicPr>
            <a:picLocks noChangeAspect="1"/>
          </p:cNvPicPr>
          <p:nvPr/>
        </p:nvPicPr>
        <p:blipFill rotWithShape="1">
          <a:blip r:embed="rId3"/>
          <a:srcRect l="5240" r="1634"/>
          <a:stretch/>
        </p:blipFill>
        <p:spPr>
          <a:xfrm>
            <a:off x="3944397" y="1244166"/>
            <a:ext cx="8247603" cy="2814181"/>
          </a:xfrm>
          <a:prstGeom prst="rect">
            <a:avLst/>
          </a:prstGeom>
        </p:spPr>
      </p:pic>
      <p:sp>
        <p:nvSpPr>
          <p:cNvPr id="4" name="Freeform 3">
            <a:extLst>
              <a:ext uri="{FF2B5EF4-FFF2-40B4-BE49-F238E27FC236}">
                <a16:creationId xmlns:a16="http://schemas.microsoft.com/office/drawing/2014/main" id="{808CCDEF-FA04-81C8-440D-FE3FF567E931}"/>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395B9F-6F9A-25B5-5089-3A1C5C366E7C}"/>
              </a:ext>
            </a:extLst>
          </p:cNvPr>
          <p:cNvSpPr txBox="1"/>
          <p:nvPr/>
        </p:nvSpPr>
        <p:spPr>
          <a:xfrm>
            <a:off x="838200" y="487646"/>
            <a:ext cx="2550459"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solidFill>
                  <a:srgbClr val="FFFFFF"/>
                </a:solidFill>
                <a:latin typeface="+mj-lt"/>
                <a:ea typeface="+mj-ea"/>
                <a:cs typeface="+mj-cs"/>
              </a:rPr>
              <a:t>Decision</a:t>
            </a:r>
          </a:p>
          <a:p>
            <a:pPr algn="ctr">
              <a:lnSpc>
                <a:spcPct val="90000"/>
              </a:lnSpc>
              <a:spcBef>
                <a:spcPct val="0"/>
              </a:spcBef>
              <a:spcAft>
                <a:spcPts val="600"/>
              </a:spcAft>
            </a:pPr>
            <a:r>
              <a:rPr lang="en-US" sz="4400" b="1" kern="1200" dirty="0">
                <a:solidFill>
                  <a:srgbClr val="FFFFFF"/>
                </a:solidFill>
                <a:effectLst/>
                <a:latin typeface="+mj-lt"/>
                <a:ea typeface="+mj-ea"/>
                <a:cs typeface="+mj-cs"/>
              </a:rPr>
              <a:t>Tree:</a:t>
            </a:r>
          </a:p>
          <a:p>
            <a:pPr algn="ctr">
              <a:lnSpc>
                <a:spcPct val="90000"/>
              </a:lnSpc>
              <a:spcBef>
                <a:spcPct val="0"/>
              </a:spcBef>
              <a:spcAft>
                <a:spcPts val="600"/>
              </a:spcAft>
            </a:pPr>
            <a:endParaRPr lang="en-US" sz="2400" kern="1200" dirty="0">
              <a:solidFill>
                <a:srgbClr val="FFFFFF"/>
              </a:solidFill>
              <a:latin typeface="+mj-lt"/>
              <a:ea typeface="+mj-ea"/>
              <a:cs typeface="+mj-cs"/>
            </a:endParaRPr>
          </a:p>
        </p:txBody>
      </p:sp>
    </p:spTree>
    <p:extLst>
      <p:ext uri="{BB962C8B-B14F-4D97-AF65-F5344CB8AC3E}">
        <p14:creationId xmlns:p14="http://schemas.microsoft.com/office/powerpoint/2010/main" val="3335878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368CFDC9-2325-0252-381C-27D9F26B5371}"/>
              </a:ext>
            </a:extLst>
          </p:cNvPr>
          <p:cNvPicPr>
            <a:picLocks noChangeAspect="1"/>
          </p:cNvPicPr>
          <p:nvPr/>
        </p:nvPicPr>
        <p:blipFill rotWithShape="1">
          <a:blip r:embed="rId3"/>
          <a:srcRect l="4423"/>
          <a:stretch/>
        </p:blipFill>
        <p:spPr>
          <a:xfrm>
            <a:off x="3975409" y="171162"/>
            <a:ext cx="8209156" cy="3832126"/>
          </a:xfrm>
          <a:prstGeom prst="rect">
            <a:avLst/>
          </a:prstGeom>
        </p:spPr>
      </p:pic>
      <p:sp>
        <p:nvSpPr>
          <p:cNvPr id="4" name="Freeform 3">
            <a:extLst>
              <a:ext uri="{FF2B5EF4-FFF2-40B4-BE49-F238E27FC236}">
                <a16:creationId xmlns:a16="http://schemas.microsoft.com/office/drawing/2014/main" id="{F4A8F670-2212-77E0-FC35-FA5ED696375F}"/>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F506C6-210A-1D3A-EAD6-A1922E840373}"/>
              </a:ext>
            </a:extLst>
          </p:cNvPr>
          <p:cNvSpPr txBox="1"/>
          <p:nvPr/>
        </p:nvSpPr>
        <p:spPr>
          <a:xfrm>
            <a:off x="838200" y="487646"/>
            <a:ext cx="2550459"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solidFill>
                  <a:srgbClr val="FFFFFF"/>
                </a:solidFill>
                <a:latin typeface="+mj-lt"/>
                <a:ea typeface="+mj-ea"/>
                <a:cs typeface="+mj-cs"/>
              </a:rPr>
              <a:t>Decision</a:t>
            </a:r>
          </a:p>
          <a:p>
            <a:pPr algn="ctr">
              <a:lnSpc>
                <a:spcPct val="90000"/>
              </a:lnSpc>
              <a:spcBef>
                <a:spcPct val="0"/>
              </a:spcBef>
              <a:spcAft>
                <a:spcPts val="600"/>
              </a:spcAft>
            </a:pPr>
            <a:r>
              <a:rPr lang="en-US" sz="4400" b="1" kern="1200" dirty="0">
                <a:solidFill>
                  <a:srgbClr val="FFFFFF"/>
                </a:solidFill>
                <a:effectLst/>
                <a:latin typeface="+mj-lt"/>
                <a:ea typeface="+mj-ea"/>
                <a:cs typeface="+mj-cs"/>
              </a:rPr>
              <a:t>Tree:</a:t>
            </a:r>
          </a:p>
          <a:p>
            <a:pPr algn="ctr">
              <a:lnSpc>
                <a:spcPct val="90000"/>
              </a:lnSpc>
              <a:spcBef>
                <a:spcPct val="0"/>
              </a:spcBef>
              <a:spcAft>
                <a:spcPts val="600"/>
              </a:spcAft>
            </a:pPr>
            <a:endParaRPr lang="en-US" sz="2400" kern="1200" dirty="0">
              <a:solidFill>
                <a:srgbClr val="FFFFFF"/>
              </a:solidFill>
              <a:latin typeface="+mj-lt"/>
              <a:ea typeface="+mj-ea"/>
              <a:cs typeface="+mj-cs"/>
            </a:endParaRPr>
          </a:p>
        </p:txBody>
      </p:sp>
    </p:spTree>
    <p:extLst>
      <p:ext uri="{BB962C8B-B14F-4D97-AF65-F5344CB8AC3E}">
        <p14:creationId xmlns:p14="http://schemas.microsoft.com/office/powerpoint/2010/main" val="2975168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4FE48-2FD1-F4A2-2924-C74E84AFF673}"/>
              </a:ext>
            </a:extLst>
          </p:cNvPr>
          <p:cNvPicPr>
            <a:picLocks noChangeAspect="1"/>
          </p:cNvPicPr>
          <p:nvPr/>
        </p:nvPicPr>
        <p:blipFill rotWithShape="1">
          <a:blip r:embed="rId3"/>
          <a:srcRect l="12122" r="13847"/>
          <a:stretch/>
        </p:blipFill>
        <p:spPr>
          <a:xfrm>
            <a:off x="4404731" y="2034824"/>
            <a:ext cx="6949069" cy="3760585"/>
          </a:xfrm>
          <a:prstGeom prst="rect">
            <a:avLst/>
          </a:prstGeom>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E0C57F5B-0D2E-C63F-4C96-1CA88572B2C3}"/>
              </a:ext>
            </a:extLst>
          </p:cNvPr>
          <p:cNvPicPr>
            <a:picLocks noChangeAspect="1"/>
          </p:cNvPicPr>
          <p:nvPr/>
        </p:nvPicPr>
        <p:blipFill rotWithShape="1">
          <a:blip r:embed="rId4"/>
          <a:srcRect l="3850" r="1889"/>
          <a:stretch/>
        </p:blipFill>
        <p:spPr>
          <a:xfrm>
            <a:off x="4034882" y="170387"/>
            <a:ext cx="7796562" cy="1964799"/>
          </a:xfrm>
          <a:prstGeom prst="rect">
            <a:avLst/>
          </a:prstGeom>
        </p:spPr>
      </p:pic>
      <p:sp>
        <p:nvSpPr>
          <p:cNvPr id="5" name="Freeform 4">
            <a:extLst>
              <a:ext uri="{FF2B5EF4-FFF2-40B4-BE49-F238E27FC236}">
                <a16:creationId xmlns:a16="http://schemas.microsoft.com/office/drawing/2014/main" id="{C47E9D29-4A79-177F-345D-A84B640676F0}"/>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C1B76B4-CFAE-5182-E7EF-0FF4C9C4CE79}"/>
              </a:ext>
            </a:extLst>
          </p:cNvPr>
          <p:cNvSpPr txBox="1"/>
          <p:nvPr/>
        </p:nvSpPr>
        <p:spPr>
          <a:xfrm>
            <a:off x="838200" y="487646"/>
            <a:ext cx="2550459"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solidFill>
                  <a:srgbClr val="FFFFFF"/>
                </a:solidFill>
                <a:latin typeface="+mj-lt"/>
                <a:ea typeface="+mj-ea"/>
                <a:cs typeface="+mj-cs"/>
              </a:rPr>
              <a:t>Decision</a:t>
            </a:r>
          </a:p>
          <a:p>
            <a:pPr algn="ctr">
              <a:lnSpc>
                <a:spcPct val="90000"/>
              </a:lnSpc>
              <a:spcBef>
                <a:spcPct val="0"/>
              </a:spcBef>
              <a:spcAft>
                <a:spcPts val="600"/>
              </a:spcAft>
            </a:pPr>
            <a:r>
              <a:rPr lang="en-US" sz="4400" b="1" kern="1200" dirty="0">
                <a:solidFill>
                  <a:srgbClr val="FFFFFF"/>
                </a:solidFill>
                <a:effectLst/>
                <a:latin typeface="+mj-lt"/>
                <a:ea typeface="+mj-ea"/>
                <a:cs typeface="+mj-cs"/>
              </a:rPr>
              <a:t>Tree:</a:t>
            </a:r>
          </a:p>
          <a:p>
            <a:pPr algn="ctr">
              <a:lnSpc>
                <a:spcPct val="90000"/>
              </a:lnSpc>
              <a:spcBef>
                <a:spcPct val="0"/>
              </a:spcBef>
              <a:spcAft>
                <a:spcPts val="600"/>
              </a:spcAft>
            </a:pPr>
            <a:endParaRPr lang="en-US" sz="2400"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2FE7B5A4-A149-0585-87E0-CACF494973D0}"/>
              </a:ext>
            </a:extLst>
          </p:cNvPr>
          <p:cNvSpPr txBox="1"/>
          <p:nvPr/>
        </p:nvSpPr>
        <p:spPr>
          <a:xfrm>
            <a:off x="6481483" y="5927914"/>
            <a:ext cx="6091517" cy="369332"/>
          </a:xfrm>
          <a:prstGeom prst="rect">
            <a:avLst/>
          </a:prstGeom>
          <a:noFill/>
        </p:spPr>
        <p:txBody>
          <a:bodyPr wrap="square" rtlCol="0">
            <a:spAutoFit/>
          </a:bodyPr>
          <a:lstStyle/>
          <a:p>
            <a:r>
              <a:rPr lang="en-US" dirty="0"/>
              <a:t>( Learning Curve Of Random Forest )</a:t>
            </a:r>
          </a:p>
        </p:txBody>
      </p:sp>
    </p:spTree>
    <p:extLst>
      <p:ext uri="{BB962C8B-B14F-4D97-AF65-F5344CB8AC3E}">
        <p14:creationId xmlns:p14="http://schemas.microsoft.com/office/powerpoint/2010/main" val="3106728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A04BE75A-FA4E-0715-AAB2-63A3EC77003B}"/>
              </a:ext>
            </a:extLst>
          </p:cNvPr>
          <p:cNvPicPr>
            <a:picLocks noChangeAspect="1"/>
          </p:cNvPicPr>
          <p:nvPr/>
        </p:nvPicPr>
        <p:blipFill rotWithShape="1">
          <a:blip r:embed="rId3"/>
          <a:srcRect l="11462" r="13932" b="2924"/>
          <a:stretch/>
        </p:blipFill>
        <p:spPr>
          <a:xfrm>
            <a:off x="6629400" y="0"/>
            <a:ext cx="5562600" cy="3556405"/>
          </a:xfrm>
          <a:prstGeom prst="rect">
            <a:avLst/>
          </a:prstGeom>
        </p:spPr>
      </p:pic>
      <p:sp>
        <p:nvSpPr>
          <p:cNvPr id="5" name="Freeform 4">
            <a:extLst>
              <a:ext uri="{FF2B5EF4-FFF2-40B4-BE49-F238E27FC236}">
                <a16:creationId xmlns:a16="http://schemas.microsoft.com/office/drawing/2014/main" id="{0EDE8E5E-7F95-5051-0C6F-8D3475701241}"/>
              </a:ext>
            </a:extLst>
          </p:cNvPr>
          <p:cNvSpPr/>
          <p:nvPr/>
        </p:nvSpPr>
        <p:spPr>
          <a:xfrm>
            <a:off x="618565" y="0"/>
            <a:ext cx="3267635" cy="3346441"/>
          </a:xfrm>
          <a:custGeom>
            <a:avLst/>
            <a:gdLst>
              <a:gd name="connsiteX0" fmla="*/ 14072 w 3267635"/>
              <a:gd name="connsiteY0" fmla="*/ 3149739 h 3346441"/>
              <a:gd name="connsiteX1" fmla="*/ 306468 w 3267635"/>
              <a:gd name="connsiteY1" fmla="*/ 3250748 h 3346441"/>
              <a:gd name="connsiteX2" fmla="*/ 529751 w 3267635"/>
              <a:gd name="connsiteY2" fmla="*/ 3309227 h 3346441"/>
              <a:gd name="connsiteX3" fmla="*/ 667975 w 3267635"/>
              <a:gd name="connsiteY3" fmla="*/ 3325176 h 3346441"/>
              <a:gd name="connsiteX4" fmla="*/ 854044 w 3267635"/>
              <a:gd name="connsiteY4" fmla="*/ 3346441 h 3346441"/>
              <a:gd name="connsiteX5" fmla="*/ 1072012 w 3267635"/>
              <a:gd name="connsiteY5" fmla="*/ 3335809 h 3346441"/>
              <a:gd name="connsiteX6" fmla="*/ 1316561 w 3267635"/>
              <a:gd name="connsiteY6" fmla="*/ 3277330 h 3346441"/>
              <a:gd name="connsiteX7" fmla="*/ 1624905 w 3267635"/>
              <a:gd name="connsiteY7" fmla="*/ 3165688 h 3346441"/>
              <a:gd name="connsiteX8" fmla="*/ 1901351 w 3267635"/>
              <a:gd name="connsiteY8" fmla="*/ 3032781 h 3346441"/>
              <a:gd name="connsiteX9" fmla="*/ 2225644 w 3267635"/>
              <a:gd name="connsiteY9" fmla="*/ 2889241 h 3346441"/>
              <a:gd name="connsiteX10" fmla="*/ 2518040 w 3267635"/>
              <a:gd name="connsiteY10" fmla="*/ 2798865 h 3346441"/>
              <a:gd name="connsiteX11" fmla="*/ 2821068 w 3267635"/>
              <a:gd name="connsiteY11" fmla="*/ 2740386 h 3346441"/>
              <a:gd name="connsiteX12" fmla="*/ 3097514 w 3267635"/>
              <a:gd name="connsiteY12" fmla="*/ 2713804 h 3346441"/>
              <a:gd name="connsiteX13" fmla="*/ 3267635 w 3267635"/>
              <a:gd name="connsiteY13" fmla="*/ 2708488 h 3346441"/>
              <a:gd name="connsiteX14" fmla="*/ 3254188 w 3267635"/>
              <a:gd name="connsiteY14" fmla="*/ 0 h 3346441"/>
              <a:gd name="connsiteX15" fmla="*/ 0 w 3267635"/>
              <a:gd name="connsiteY15" fmla="*/ 0 h 3346441"/>
              <a:gd name="connsiteX16" fmla="*/ 14072 w 3267635"/>
              <a:gd name="connsiteY16" fmla="*/ 3149739 h 334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635" h="3346441">
                <a:moveTo>
                  <a:pt x="14072" y="3149739"/>
                </a:moveTo>
                <a:lnTo>
                  <a:pt x="306468" y="3250748"/>
                </a:lnTo>
                <a:lnTo>
                  <a:pt x="529751" y="3309227"/>
                </a:lnTo>
                <a:lnTo>
                  <a:pt x="667975" y="3325176"/>
                </a:lnTo>
                <a:lnTo>
                  <a:pt x="854044" y="3346441"/>
                </a:lnTo>
                <a:lnTo>
                  <a:pt x="1072012" y="3335809"/>
                </a:lnTo>
                <a:lnTo>
                  <a:pt x="1316561" y="3277330"/>
                </a:lnTo>
                <a:lnTo>
                  <a:pt x="1624905" y="3165688"/>
                </a:lnTo>
                <a:lnTo>
                  <a:pt x="1901351" y="3032781"/>
                </a:lnTo>
                <a:lnTo>
                  <a:pt x="2225644" y="2889241"/>
                </a:lnTo>
                <a:lnTo>
                  <a:pt x="2518040" y="2798865"/>
                </a:lnTo>
                <a:lnTo>
                  <a:pt x="2821068" y="2740386"/>
                </a:lnTo>
                <a:lnTo>
                  <a:pt x="3097514" y="2713804"/>
                </a:lnTo>
                <a:lnTo>
                  <a:pt x="3267635" y="2708488"/>
                </a:lnTo>
                <a:cubicBezTo>
                  <a:pt x="3263153" y="1805659"/>
                  <a:pt x="3258670" y="902829"/>
                  <a:pt x="3254188" y="0"/>
                </a:cubicBezTo>
                <a:lnTo>
                  <a:pt x="0" y="0"/>
                </a:lnTo>
                <a:cubicBezTo>
                  <a:pt x="4691" y="1049913"/>
                  <a:pt x="9381" y="2099826"/>
                  <a:pt x="14072" y="3149739"/>
                </a:cubicBezTo>
                <a:close/>
              </a:path>
            </a:pathLst>
          </a:cu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1BBE4-6660-BC5B-BF38-7ADC880C9658}"/>
              </a:ext>
            </a:extLst>
          </p:cNvPr>
          <p:cNvSpPr txBox="1"/>
          <p:nvPr/>
        </p:nvSpPr>
        <p:spPr>
          <a:xfrm>
            <a:off x="838200" y="245770"/>
            <a:ext cx="2550459"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effectLst/>
                <a:latin typeface="+mj-lt"/>
                <a:ea typeface="+mj-ea"/>
                <a:cs typeface="+mj-cs"/>
              </a:rPr>
              <a:t>RMSE</a:t>
            </a:r>
            <a:br>
              <a:rPr lang="en-US" sz="3600" b="1" kern="1200" dirty="0">
                <a:solidFill>
                  <a:srgbClr val="FFFFFF"/>
                </a:solidFill>
                <a:effectLst/>
                <a:latin typeface="+mj-lt"/>
                <a:ea typeface="+mj-ea"/>
                <a:cs typeface="+mj-cs"/>
              </a:rPr>
            </a:br>
            <a:r>
              <a:rPr lang="en-US" sz="3600" b="1" kern="1200" dirty="0">
                <a:solidFill>
                  <a:srgbClr val="FFFFFF"/>
                </a:solidFill>
                <a:effectLst/>
                <a:latin typeface="+mj-lt"/>
                <a:ea typeface="+mj-ea"/>
                <a:cs typeface="+mj-cs"/>
              </a:rPr>
              <a:t>&amp;</a:t>
            </a:r>
            <a:br>
              <a:rPr lang="en-US" sz="3600" b="1" kern="1200" dirty="0">
                <a:solidFill>
                  <a:srgbClr val="FFFFFF"/>
                </a:solidFill>
                <a:effectLst/>
                <a:latin typeface="+mj-lt"/>
                <a:ea typeface="+mj-ea"/>
                <a:cs typeface="+mj-cs"/>
              </a:rPr>
            </a:br>
            <a:r>
              <a:rPr lang="en-US" sz="3600" b="1" kern="1200" dirty="0">
                <a:solidFill>
                  <a:srgbClr val="FFFFFF"/>
                </a:solidFill>
                <a:effectLst/>
                <a:latin typeface="+mj-lt"/>
                <a:ea typeface="+mj-ea"/>
                <a:cs typeface="+mj-cs"/>
              </a:rPr>
              <a:t>MSE</a:t>
            </a:r>
            <a:r>
              <a:rPr lang="en-US" sz="4400" b="1" kern="1200" dirty="0">
                <a:solidFill>
                  <a:srgbClr val="FFFFFF"/>
                </a:solidFill>
                <a:effectLst/>
                <a:latin typeface="+mj-lt"/>
                <a:ea typeface="+mj-ea"/>
                <a:cs typeface="+mj-cs"/>
              </a:rPr>
              <a:t>:</a:t>
            </a:r>
          </a:p>
          <a:p>
            <a:pPr algn="ctr">
              <a:lnSpc>
                <a:spcPct val="90000"/>
              </a:lnSpc>
              <a:spcBef>
                <a:spcPct val="0"/>
              </a:spcBef>
              <a:spcAft>
                <a:spcPts val="600"/>
              </a:spcAft>
            </a:pPr>
            <a:endParaRPr lang="en-US" sz="2400" kern="1200" dirty="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6C8443C9-8648-3225-FF7A-08DA9C76F37C}"/>
              </a:ext>
            </a:extLst>
          </p:cNvPr>
          <p:cNvPicPr>
            <a:picLocks noChangeAspect="1"/>
          </p:cNvPicPr>
          <p:nvPr/>
        </p:nvPicPr>
        <p:blipFill>
          <a:blip r:embed="rId4"/>
          <a:stretch>
            <a:fillRect/>
          </a:stretch>
        </p:blipFill>
        <p:spPr>
          <a:xfrm>
            <a:off x="6421582" y="41157"/>
            <a:ext cx="5714968" cy="3523238"/>
          </a:xfrm>
          <a:prstGeom prst="rect">
            <a:avLst/>
          </a:prstGeom>
        </p:spPr>
      </p:pic>
      <p:pic>
        <p:nvPicPr>
          <p:cNvPr id="7" name="Picture 6">
            <a:extLst>
              <a:ext uri="{FF2B5EF4-FFF2-40B4-BE49-F238E27FC236}">
                <a16:creationId xmlns:a16="http://schemas.microsoft.com/office/drawing/2014/main" id="{3B5042BE-618F-66A5-43EB-A9B1EE633AF5}"/>
              </a:ext>
            </a:extLst>
          </p:cNvPr>
          <p:cNvPicPr>
            <a:picLocks noChangeAspect="1"/>
          </p:cNvPicPr>
          <p:nvPr/>
        </p:nvPicPr>
        <p:blipFill>
          <a:blip r:embed="rId5"/>
          <a:stretch>
            <a:fillRect/>
          </a:stretch>
        </p:blipFill>
        <p:spPr>
          <a:xfrm>
            <a:off x="6494929" y="3523238"/>
            <a:ext cx="5697071" cy="3334762"/>
          </a:xfrm>
          <a:prstGeom prst="rect">
            <a:avLst/>
          </a:prstGeom>
        </p:spPr>
      </p:pic>
      <p:sp>
        <p:nvSpPr>
          <p:cNvPr id="9" name="TextBox 8">
            <a:extLst>
              <a:ext uri="{FF2B5EF4-FFF2-40B4-BE49-F238E27FC236}">
                <a16:creationId xmlns:a16="http://schemas.microsoft.com/office/drawing/2014/main" id="{292843E8-E3B7-B97E-4158-E2996E8F12ED}"/>
              </a:ext>
            </a:extLst>
          </p:cNvPr>
          <p:cNvSpPr txBox="1"/>
          <p:nvPr/>
        </p:nvSpPr>
        <p:spPr>
          <a:xfrm>
            <a:off x="524434" y="4036457"/>
            <a:ext cx="5172637" cy="1754326"/>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74151"/>
                </a:solidFill>
                <a:effectLst/>
                <a:latin typeface="Söhne"/>
              </a:rPr>
              <a:t>With the lowest Root Mean Square Error (RMSE) and Mean Square Error (MSE) scores, the Decision Tree model outperforms, while the Support Vector Machine (SVM) exhibits the highest scores, indicating that the Decision Tree model is the preferred choice for this predictive task.</a:t>
            </a:r>
            <a:endParaRPr lang="en-US" dirty="0"/>
          </a:p>
        </p:txBody>
      </p:sp>
    </p:spTree>
    <p:extLst>
      <p:ext uri="{BB962C8B-B14F-4D97-AF65-F5344CB8AC3E}">
        <p14:creationId xmlns:p14="http://schemas.microsoft.com/office/powerpoint/2010/main" val="153044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554659-0853-87F8-E854-6A213BFF33E3}"/>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BACKGROUND: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BB6D4B6-12D9-EB69-9560-FCF02EE7AE60}"/>
              </a:ext>
            </a:extLst>
          </p:cNvPr>
          <p:cNvSpPr txBox="1"/>
          <p:nvPr/>
        </p:nvSpPr>
        <p:spPr>
          <a:xfrm>
            <a:off x="640080" y="2872899"/>
            <a:ext cx="4243589" cy="3320668"/>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sz="1200" dirty="0">
                <a:effectLst/>
              </a:rPr>
              <a:t>The housing price prediction project is a cutting-edge initiative aimed at leveraging advanced data analysis and machine learning techniques to forecast real estate values based on a comprehensive set of factors. </a:t>
            </a:r>
          </a:p>
          <a:p>
            <a:pPr marL="0" marR="0" indent="-228600">
              <a:lnSpc>
                <a:spcPct val="90000"/>
              </a:lnSpc>
              <a:spcBef>
                <a:spcPts val="0"/>
              </a:spcBef>
              <a:spcAft>
                <a:spcPts val="600"/>
              </a:spcAft>
              <a:buFont typeface="Arial" panose="020B0604020202020204" pitchFamily="34" charset="0"/>
              <a:buChar char="•"/>
            </a:pPr>
            <a:r>
              <a:rPr lang="en-US" sz="1200" dirty="0">
                <a:effectLst/>
              </a:rPr>
              <a:t>By incorporating features such as the property's location, historical housing prices in the area, the number of bedrooms and bathrooms, and the overall area of the house, the project seeks to create a predictive model that can offer valuable insights into future property values. </a:t>
            </a:r>
          </a:p>
          <a:p>
            <a:pPr marL="0" marR="0" indent="-228600">
              <a:lnSpc>
                <a:spcPct val="90000"/>
              </a:lnSpc>
              <a:spcBef>
                <a:spcPts val="0"/>
              </a:spcBef>
              <a:spcAft>
                <a:spcPts val="600"/>
              </a:spcAft>
              <a:buFont typeface="Arial" panose="020B0604020202020204" pitchFamily="34" charset="0"/>
              <a:buChar char="•"/>
            </a:pPr>
            <a:r>
              <a:rPr lang="en-US" sz="1200" dirty="0">
                <a:effectLst/>
              </a:rPr>
              <a:t>This approach represents a paradigm shift in real estate decision-making, moving beyond traditional methods by harnessing the power of extensive datasets to identify intricate patterns and correlations. </a:t>
            </a:r>
          </a:p>
          <a:p>
            <a:pPr marL="0" marR="0" indent="-228600">
              <a:lnSpc>
                <a:spcPct val="90000"/>
              </a:lnSpc>
              <a:spcBef>
                <a:spcPts val="0"/>
              </a:spcBef>
              <a:spcAft>
                <a:spcPts val="600"/>
              </a:spcAft>
              <a:buFont typeface="Arial" panose="020B0604020202020204" pitchFamily="34" charset="0"/>
              <a:buChar char="•"/>
            </a:pPr>
            <a:r>
              <a:rPr lang="en-US" sz="1200" dirty="0">
                <a:effectLst/>
              </a:rPr>
              <a:t>The project not only addresses the inherent challenges of market volatility and regulatory changes but also provides a dynamic, adaptable model that can adjust to evolving market conditions.</a:t>
            </a:r>
          </a:p>
        </p:txBody>
      </p:sp>
      <p:pic>
        <p:nvPicPr>
          <p:cNvPr id="5" name="Picture 4" descr="Rolls of blueprints">
            <a:extLst>
              <a:ext uri="{FF2B5EF4-FFF2-40B4-BE49-F238E27FC236}">
                <a16:creationId xmlns:a16="http://schemas.microsoft.com/office/drawing/2014/main" id="{EC92037D-4B49-D873-A171-0CA9D5152611}"/>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0790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485568-51C2-5921-31EC-B255FEF22D25}"/>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effectLst/>
                <a:latin typeface="+mj-lt"/>
                <a:ea typeface="+mj-ea"/>
                <a:cs typeface="+mj-cs"/>
              </a:rPr>
              <a:t>Conclusion</a:t>
            </a:r>
          </a:p>
          <a:p>
            <a:pPr>
              <a:lnSpc>
                <a:spcPct val="90000"/>
              </a:lnSpc>
              <a:spcBef>
                <a:spcPct val="0"/>
              </a:spcBef>
              <a:spcAft>
                <a:spcPts val="600"/>
              </a:spcAft>
            </a:pPr>
            <a:endParaRPr lang="en-US" sz="5400">
              <a:latin typeface="+mj-lt"/>
              <a:ea typeface="+mj-ea"/>
              <a:cs typeface="+mj-cs"/>
            </a:endParaRPr>
          </a:p>
        </p:txBody>
      </p:sp>
      <p:sp>
        <p:nvSpPr>
          <p:cNvPr id="6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D5CD1D3-9B86-83E4-2946-A72E3D4BBD7C}"/>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dirty="0"/>
              <a:t>Objective: Transform real estate decision-making using data analysis and machine learning.</a:t>
            </a:r>
          </a:p>
          <a:p>
            <a:pPr marL="285750" indent="-228600">
              <a:lnSpc>
                <a:spcPct val="90000"/>
              </a:lnSpc>
              <a:spcAft>
                <a:spcPts val="600"/>
              </a:spcAft>
              <a:buFont typeface="Arial" panose="020B0604020202020204" pitchFamily="34" charset="0"/>
              <a:buChar char="•"/>
            </a:pPr>
            <a:r>
              <a:rPr lang="en-US" sz="1400" dirty="0"/>
              <a:t>Adaptability: Addresses market volatility and regulatory shifts for effective predictions.</a:t>
            </a:r>
          </a:p>
          <a:p>
            <a:pPr marL="285750" indent="-228600">
              <a:lnSpc>
                <a:spcPct val="90000"/>
              </a:lnSpc>
              <a:spcAft>
                <a:spcPts val="600"/>
              </a:spcAft>
              <a:buFont typeface="Arial" panose="020B0604020202020204" pitchFamily="34" charset="0"/>
              <a:buChar char="•"/>
            </a:pPr>
            <a:r>
              <a:rPr lang="en-US" sz="1400" dirty="0"/>
              <a:t>Innovative Approach: Considers housing prices, neighborhood trends, and broader context for enhanced predictability.</a:t>
            </a:r>
          </a:p>
          <a:p>
            <a:pPr marL="285750" indent="-228600">
              <a:lnSpc>
                <a:spcPct val="90000"/>
              </a:lnSpc>
              <a:spcAft>
                <a:spcPts val="600"/>
              </a:spcAft>
              <a:buFont typeface="Arial" panose="020B0604020202020204" pitchFamily="34" charset="0"/>
              <a:buChar char="•"/>
            </a:pPr>
            <a:r>
              <a:rPr lang="en-US" sz="1400" dirty="0"/>
              <a:t>Grid Search Optimization: Identifies optimal algorithms and hyperparameters for enhanced performance.</a:t>
            </a:r>
          </a:p>
          <a:p>
            <a:pPr marL="285750" indent="-228600">
              <a:lnSpc>
                <a:spcPct val="90000"/>
              </a:lnSpc>
              <a:spcAft>
                <a:spcPts val="600"/>
              </a:spcAft>
              <a:buFont typeface="Arial" panose="020B0604020202020204" pitchFamily="34" charset="0"/>
              <a:buChar char="•"/>
            </a:pPr>
            <a:r>
              <a:rPr lang="en-US" sz="1400" dirty="0"/>
              <a:t>Comprehensive Insights: Advances real estate decision-making, facilitating informed choices in property valuation</a:t>
            </a:r>
            <a:r>
              <a:rPr lang="en-US" sz="1000" dirty="0"/>
              <a:t>.</a:t>
            </a:r>
          </a:p>
          <a:p>
            <a:pPr indent="-228600">
              <a:lnSpc>
                <a:spcPct val="90000"/>
              </a:lnSpc>
              <a:spcAft>
                <a:spcPts val="600"/>
              </a:spcAft>
              <a:buFont typeface="Arial" panose="020B0604020202020204" pitchFamily="34" charset="0"/>
              <a:buChar char="•"/>
            </a:pPr>
            <a:endParaRPr lang="en-US" sz="1000" dirty="0"/>
          </a:p>
        </p:txBody>
      </p:sp>
      <p:pic>
        <p:nvPicPr>
          <p:cNvPr id="12" name="Picture 11" descr="Sunlight in the forest">
            <a:extLst>
              <a:ext uri="{FF2B5EF4-FFF2-40B4-BE49-F238E27FC236}">
                <a16:creationId xmlns:a16="http://schemas.microsoft.com/office/drawing/2014/main" id="{0039B95C-32DA-AB92-553C-14D880C8DFEF}"/>
              </a:ext>
            </a:extLst>
          </p:cNvPr>
          <p:cNvPicPr>
            <a:picLocks noChangeAspect="1"/>
          </p:cNvPicPr>
          <p:nvPr/>
        </p:nvPicPr>
        <p:blipFill rotWithShape="1">
          <a:blip r:embed="rId3"/>
          <a:srcRect l="11753" r="2129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6936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21847B-1470-6074-2728-34662F541387}"/>
              </a:ext>
            </a:extLst>
          </p:cNvPr>
          <p:cNvSpPr txBox="1"/>
          <p:nvPr/>
        </p:nvSpPr>
        <p:spPr>
          <a:xfrm>
            <a:off x="348624" y="1311466"/>
            <a:ext cx="5745852" cy="3320668"/>
          </a:xfrm>
          <a:prstGeom prst="rect">
            <a:avLst/>
          </a:prstGeom>
        </p:spPr>
        <p:txBody>
          <a:bodyPr vert="horz" lIns="91440" tIns="45720" rIns="91440" bIns="45720" rtlCol="0">
            <a:normAutofit/>
          </a:bodyPr>
          <a:lstStyle/>
          <a:p>
            <a:pPr>
              <a:lnSpc>
                <a:spcPct val="90000"/>
              </a:lnSpc>
              <a:spcAft>
                <a:spcPts val="600"/>
              </a:spcAft>
            </a:pPr>
            <a:r>
              <a:rPr lang="en-US" sz="3600" dirty="0"/>
              <a:t>FUTURE ENHANCEMENT</a:t>
            </a:r>
          </a:p>
        </p:txBody>
      </p:sp>
      <p:pic>
        <p:nvPicPr>
          <p:cNvPr id="4" name="Picture 3" descr="Tall office building looking up">
            <a:extLst>
              <a:ext uri="{FF2B5EF4-FFF2-40B4-BE49-F238E27FC236}">
                <a16:creationId xmlns:a16="http://schemas.microsoft.com/office/drawing/2014/main" id="{F06C27E9-D993-EEB4-451E-ACC25039975A}"/>
              </a:ext>
            </a:extLst>
          </p:cNvPr>
          <p:cNvPicPr>
            <a:picLocks noChangeAspect="1"/>
          </p:cNvPicPr>
          <p:nvPr/>
        </p:nvPicPr>
        <p:blipFill rotWithShape="1">
          <a:blip r:embed="rId2"/>
          <a:srcRect l="18712" r="1483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753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Empty dining table">
            <a:extLst>
              <a:ext uri="{FF2B5EF4-FFF2-40B4-BE49-F238E27FC236}">
                <a16:creationId xmlns:a16="http://schemas.microsoft.com/office/drawing/2014/main" id="{C5D61EC4-AB83-F8B4-973F-4FB578193F0B}"/>
              </a:ext>
            </a:extLst>
          </p:cNvPr>
          <p:cNvPicPr>
            <a:picLocks noChangeAspect="1"/>
          </p:cNvPicPr>
          <p:nvPr/>
        </p:nvPicPr>
        <p:blipFill rotWithShape="1">
          <a:blip r:embed="rId2"/>
          <a:srcRect t="22810" r="9091" b="581"/>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90E16127-B8A5-42E6-AF29-764F54D35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B8B4AA-C092-D32D-34DC-7DDC4F6DB2D2}"/>
              </a:ext>
            </a:extLst>
          </p:cNvPr>
          <p:cNvSpPr txBox="1"/>
          <p:nvPr/>
        </p:nvSpPr>
        <p:spPr>
          <a:xfrm>
            <a:off x="674237" y="914401"/>
            <a:ext cx="3657599" cy="478169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a:latin typeface="+mj-lt"/>
                <a:ea typeface="+mj-ea"/>
                <a:cs typeface="+mj-cs"/>
              </a:rPr>
              <a:t>Thank You</a:t>
            </a:r>
          </a:p>
        </p:txBody>
      </p:sp>
    </p:spTree>
    <p:extLst>
      <p:ext uri="{BB962C8B-B14F-4D97-AF65-F5344CB8AC3E}">
        <p14:creationId xmlns:p14="http://schemas.microsoft.com/office/powerpoint/2010/main" val="4279259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CDB0B0-CF96-38B7-6D0D-1074C93B57F5}"/>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effectLst/>
                <a:latin typeface="+mj-lt"/>
                <a:ea typeface="+mj-ea"/>
                <a:cs typeface="+mj-cs"/>
              </a:rPr>
              <a:t>Goal:</a:t>
            </a:r>
          </a:p>
          <a:p>
            <a:pPr>
              <a:lnSpc>
                <a:spcPct val="90000"/>
              </a:lnSpc>
              <a:spcBef>
                <a:spcPct val="0"/>
              </a:spcBef>
              <a:spcAft>
                <a:spcPts val="600"/>
              </a:spcAft>
            </a:pPr>
            <a:endParaRPr lang="en-US" sz="4000">
              <a:latin typeface="+mj-lt"/>
              <a:ea typeface="+mj-ea"/>
              <a:cs typeface="+mj-cs"/>
            </a:endParaRPr>
          </a:p>
        </p:txBody>
      </p:sp>
      <p:sp>
        <p:nvSpPr>
          <p:cNvPr id="3" name="TextBox 2">
            <a:extLst>
              <a:ext uri="{FF2B5EF4-FFF2-40B4-BE49-F238E27FC236}">
                <a16:creationId xmlns:a16="http://schemas.microsoft.com/office/drawing/2014/main" id="{D3F9576E-B07D-50B9-04E0-576004B69D85}"/>
              </a:ext>
            </a:extLst>
          </p:cNvPr>
          <p:cNvSpPr txBox="1"/>
          <p:nvPr/>
        </p:nvSpPr>
        <p:spPr>
          <a:xfrm>
            <a:off x="761802" y="2743200"/>
            <a:ext cx="4646905" cy="389510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effectLst/>
              </a:rPr>
              <a:t>Our project objectives extend to </a:t>
            </a:r>
            <a:r>
              <a:rPr lang="en-US" sz="1600" dirty="0" err="1">
                <a:effectLst/>
              </a:rPr>
              <a:t>analysing</a:t>
            </a:r>
            <a:r>
              <a:rPr lang="en-US" sz="1600" dirty="0">
                <a:effectLst/>
              </a:rPr>
              <a:t> historical data in the real estate domain, aiming to identify patterns, trends, and influential factors for predictive modelling. Recognizing that some houses may lack individual past data, we will employ surrounding housing prices and </a:t>
            </a:r>
            <a:r>
              <a:rPr lang="en-US" sz="1600" dirty="0" err="1">
                <a:effectLst/>
              </a:rPr>
              <a:t>neighbourhood</a:t>
            </a:r>
            <a:r>
              <a:rPr lang="en-US" sz="1600" dirty="0">
                <a:effectLst/>
              </a:rPr>
              <a:t> trends as crucial indicators.</a:t>
            </a:r>
          </a:p>
          <a:p>
            <a:pPr indent="-228600">
              <a:lnSpc>
                <a:spcPct val="90000"/>
              </a:lnSpc>
              <a:spcAft>
                <a:spcPts val="600"/>
              </a:spcAft>
              <a:buFont typeface="Arial" panose="020B0604020202020204" pitchFamily="34" charset="0"/>
              <a:buChar char="•"/>
            </a:pPr>
            <a:r>
              <a:rPr lang="en-US" sz="1600" dirty="0">
                <a:effectLst/>
              </a:rPr>
              <a:t> By scrutinizing </a:t>
            </a:r>
            <a:r>
              <a:rPr lang="en-US" sz="1600" dirty="0" err="1">
                <a:effectLst/>
              </a:rPr>
              <a:t>neighbouring</a:t>
            </a:r>
            <a:r>
              <a:rPr lang="en-US" sz="1600" dirty="0">
                <a:effectLst/>
              </a:rPr>
              <a:t> property values and broader housing market dynamics, our goal is to develop a robust predictive model for housing prices, enabling informed decision-making even in cases where specific past data is unavailable. </a:t>
            </a:r>
          </a:p>
          <a:p>
            <a:pPr indent="-228600">
              <a:lnSpc>
                <a:spcPct val="90000"/>
              </a:lnSpc>
              <a:spcAft>
                <a:spcPts val="600"/>
              </a:spcAft>
              <a:buFont typeface="Arial" panose="020B0604020202020204" pitchFamily="34" charset="0"/>
              <a:buChar char="•"/>
            </a:pPr>
            <a:r>
              <a:rPr lang="en-US" sz="1600" dirty="0">
                <a:effectLst/>
              </a:rPr>
              <a:t>This approach seeks to enhance the predictability of property values by considering the broader context of the surrounding housing landscape and </a:t>
            </a:r>
            <a:r>
              <a:rPr lang="en-US" sz="1600" dirty="0" err="1">
                <a:effectLst/>
              </a:rPr>
              <a:t>neighbourhoods</a:t>
            </a:r>
            <a:r>
              <a:rPr lang="en-US" sz="1600" dirty="0">
                <a:effectLst/>
              </a:rPr>
              <a:t> trends.</a:t>
            </a:r>
          </a:p>
          <a:p>
            <a:pPr indent="-228600">
              <a:lnSpc>
                <a:spcPct val="90000"/>
              </a:lnSpc>
              <a:spcAft>
                <a:spcPts val="600"/>
              </a:spcAft>
              <a:buFont typeface="Arial" panose="020B0604020202020204" pitchFamily="34" charset="0"/>
              <a:buChar char="•"/>
            </a:pPr>
            <a:endParaRPr lang="en-US" sz="1600" dirty="0"/>
          </a:p>
        </p:txBody>
      </p:sp>
      <p:pic>
        <p:nvPicPr>
          <p:cNvPr id="5" name="Picture 4" descr="Houses in a subdivision">
            <a:extLst>
              <a:ext uri="{FF2B5EF4-FFF2-40B4-BE49-F238E27FC236}">
                <a16:creationId xmlns:a16="http://schemas.microsoft.com/office/drawing/2014/main" id="{83BECD29-1E4A-B6A0-0196-DD98A21E8952}"/>
              </a:ext>
            </a:extLst>
          </p:cNvPr>
          <p:cNvPicPr>
            <a:picLocks noChangeAspect="1"/>
          </p:cNvPicPr>
          <p:nvPr/>
        </p:nvPicPr>
        <p:blipFill rotWithShape="1">
          <a:blip r:embed="rId2"/>
          <a:srcRect l="26198" r="14401" b="-2"/>
          <a:stretch/>
        </p:blipFill>
        <p:spPr>
          <a:xfrm>
            <a:off x="6096000" y="1"/>
            <a:ext cx="6102825" cy="6858000"/>
          </a:xfrm>
          <a:prstGeom prst="rect">
            <a:avLst/>
          </a:prstGeom>
        </p:spPr>
      </p:pic>
    </p:spTree>
    <p:extLst>
      <p:ext uri="{BB962C8B-B14F-4D97-AF65-F5344CB8AC3E}">
        <p14:creationId xmlns:p14="http://schemas.microsoft.com/office/powerpoint/2010/main" val="18386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itle 47">
            <a:extLst>
              <a:ext uri="{FF2B5EF4-FFF2-40B4-BE49-F238E27FC236}">
                <a16:creationId xmlns:a16="http://schemas.microsoft.com/office/drawing/2014/main" id="{3440EEF7-9328-C76B-ED36-819E092FB78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dirty="0">
                <a:solidFill>
                  <a:srgbClr val="FFFFFF"/>
                </a:solidFill>
                <a:latin typeface="+mj-lt"/>
                <a:ea typeface="+mj-ea"/>
                <a:cs typeface="+mj-cs"/>
              </a:rPr>
              <a:t>PROJECT FLOW:</a:t>
            </a:r>
            <a:endParaRPr lang="en-US" sz="4000" kern="1200" dirty="0">
              <a:solidFill>
                <a:srgbClr val="FFFFFF"/>
              </a:solidFill>
              <a:latin typeface="+mj-lt"/>
              <a:ea typeface="+mj-ea"/>
              <a:cs typeface="+mj-cs"/>
            </a:endParaRPr>
          </a:p>
        </p:txBody>
      </p:sp>
      <p:sp>
        <p:nvSpPr>
          <p:cNvPr id="3" name="Oval 2">
            <a:extLst>
              <a:ext uri="{FF2B5EF4-FFF2-40B4-BE49-F238E27FC236}">
                <a16:creationId xmlns:a16="http://schemas.microsoft.com/office/drawing/2014/main" id="{A9ADDF10-7377-D234-901D-94EE0A143970}"/>
              </a:ext>
            </a:extLst>
          </p:cNvPr>
          <p:cNvSpPr/>
          <p:nvPr/>
        </p:nvSpPr>
        <p:spPr>
          <a:xfrm>
            <a:off x="683338" y="3855555"/>
            <a:ext cx="1373666" cy="1421791"/>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0" name="TextBox 9">
            <a:extLst>
              <a:ext uri="{FF2B5EF4-FFF2-40B4-BE49-F238E27FC236}">
                <a16:creationId xmlns:a16="http://schemas.microsoft.com/office/drawing/2014/main" id="{16B59BA2-FF49-7D7F-8E30-7768134B5BED}"/>
              </a:ext>
            </a:extLst>
          </p:cNvPr>
          <p:cNvSpPr txBox="1"/>
          <p:nvPr/>
        </p:nvSpPr>
        <p:spPr>
          <a:xfrm>
            <a:off x="906742" y="5349011"/>
            <a:ext cx="1157807" cy="498491"/>
          </a:xfrm>
          <a:prstGeom prst="rect">
            <a:avLst/>
          </a:prstGeom>
          <a:noFill/>
        </p:spPr>
        <p:txBody>
          <a:bodyPr wrap="square" rtlCol="0">
            <a:spAutoFit/>
          </a:bodyPr>
          <a:lstStyle/>
          <a:p>
            <a:pPr algn="ctr" defTabSz="868680">
              <a:spcAft>
                <a:spcPts val="600"/>
              </a:spcAft>
            </a:pPr>
            <a:r>
              <a:rPr lang="en-US" sz="1330" kern="1200">
                <a:solidFill>
                  <a:schemeClr val="tx1"/>
                </a:solidFill>
                <a:latin typeface="+mn-lt"/>
                <a:ea typeface="+mn-ea"/>
                <a:cs typeface="+mn-cs"/>
              </a:rPr>
              <a:t>DATA</a:t>
            </a:r>
          </a:p>
          <a:p>
            <a:pPr algn="ctr" defTabSz="868680">
              <a:spcAft>
                <a:spcPts val="600"/>
              </a:spcAft>
            </a:pPr>
            <a:r>
              <a:rPr lang="en-US" sz="1330" kern="1200">
                <a:solidFill>
                  <a:schemeClr val="tx1"/>
                </a:solidFill>
                <a:latin typeface="+mn-lt"/>
                <a:ea typeface="+mn-ea"/>
                <a:cs typeface="+mn-cs"/>
              </a:rPr>
              <a:t>CLEANING</a:t>
            </a:r>
            <a:endParaRPr lang="en-US" sz="1400"/>
          </a:p>
        </p:txBody>
      </p:sp>
      <p:sp>
        <p:nvSpPr>
          <p:cNvPr id="11" name="TextBox 10">
            <a:extLst>
              <a:ext uri="{FF2B5EF4-FFF2-40B4-BE49-F238E27FC236}">
                <a16:creationId xmlns:a16="http://schemas.microsoft.com/office/drawing/2014/main" id="{5429C65C-3CA0-9E99-7229-DA4631EA21A1}"/>
              </a:ext>
            </a:extLst>
          </p:cNvPr>
          <p:cNvSpPr txBox="1"/>
          <p:nvPr/>
        </p:nvSpPr>
        <p:spPr>
          <a:xfrm>
            <a:off x="4569749" y="5806893"/>
            <a:ext cx="1585383" cy="498491"/>
          </a:xfrm>
          <a:prstGeom prst="rect">
            <a:avLst/>
          </a:prstGeom>
          <a:noFill/>
        </p:spPr>
        <p:txBody>
          <a:bodyPr wrap="square" rtlCol="0">
            <a:spAutoFit/>
          </a:bodyPr>
          <a:lstStyle/>
          <a:p>
            <a:pPr algn="ctr" defTabSz="868680">
              <a:spcAft>
                <a:spcPts val="600"/>
              </a:spcAft>
            </a:pPr>
            <a:r>
              <a:rPr lang="en-US" sz="1330" kern="1200">
                <a:solidFill>
                  <a:schemeClr val="tx1"/>
                </a:solidFill>
                <a:latin typeface="+mn-lt"/>
                <a:ea typeface="+mn-ea"/>
                <a:cs typeface="+mn-cs"/>
              </a:rPr>
              <a:t>FEATURE</a:t>
            </a:r>
          </a:p>
          <a:p>
            <a:pPr algn="ctr" defTabSz="868680">
              <a:spcAft>
                <a:spcPts val="600"/>
              </a:spcAft>
            </a:pPr>
            <a:r>
              <a:rPr lang="en-US" sz="1330" kern="1200">
                <a:solidFill>
                  <a:schemeClr val="tx1"/>
                </a:solidFill>
                <a:latin typeface="+mn-lt"/>
                <a:ea typeface="+mn-ea"/>
                <a:cs typeface="+mn-cs"/>
              </a:rPr>
              <a:t>ENGINEERING</a:t>
            </a:r>
            <a:endParaRPr lang="en-US" sz="1400"/>
          </a:p>
        </p:txBody>
      </p:sp>
      <p:sp>
        <p:nvSpPr>
          <p:cNvPr id="12" name="TextBox 11">
            <a:extLst>
              <a:ext uri="{FF2B5EF4-FFF2-40B4-BE49-F238E27FC236}">
                <a16:creationId xmlns:a16="http://schemas.microsoft.com/office/drawing/2014/main" id="{66F3CDB9-6675-19F4-5C0D-A8FFD12D9629}"/>
              </a:ext>
            </a:extLst>
          </p:cNvPr>
          <p:cNvSpPr txBox="1"/>
          <p:nvPr/>
        </p:nvSpPr>
        <p:spPr>
          <a:xfrm>
            <a:off x="2672915" y="4475201"/>
            <a:ext cx="1260102" cy="498491"/>
          </a:xfrm>
          <a:prstGeom prst="rect">
            <a:avLst/>
          </a:prstGeom>
          <a:noFill/>
        </p:spPr>
        <p:txBody>
          <a:bodyPr wrap="square" rtlCol="0">
            <a:spAutoFit/>
          </a:bodyPr>
          <a:lstStyle/>
          <a:p>
            <a:pPr algn="ctr" defTabSz="868680">
              <a:spcAft>
                <a:spcPts val="600"/>
              </a:spcAft>
            </a:pPr>
            <a:r>
              <a:rPr lang="en-US" sz="1330" kern="1200">
                <a:solidFill>
                  <a:schemeClr val="tx1"/>
                </a:solidFill>
                <a:latin typeface="+mn-lt"/>
                <a:ea typeface="+mn-ea"/>
                <a:cs typeface="+mn-cs"/>
              </a:rPr>
              <a:t>DATA</a:t>
            </a:r>
          </a:p>
          <a:p>
            <a:pPr algn="ctr" defTabSz="868680">
              <a:spcAft>
                <a:spcPts val="600"/>
              </a:spcAft>
            </a:pPr>
            <a:r>
              <a:rPr lang="en-US" sz="1330" kern="1200">
                <a:solidFill>
                  <a:schemeClr val="tx1"/>
                </a:solidFill>
                <a:latin typeface="+mn-lt"/>
                <a:ea typeface="+mn-ea"/>
                <a:cs typeface="+mn-cs"/>
              </a:rPr>
              <a:t>REDUCTION</a:t>
            </a:r>
            <a:endParaRPr lang="en-US" sz="1400"/>
          </a:p>
        </p:txBody>
      </p:sp>
      <p:sp>
        <p:nvSpPr>
          <p:cNvPr id="13" name="TextBox 12">
            <a:extLst>
              <a:ext uri="{FF2B5EF4-FFF2-40B4-BE49-F238E27FC236}">
                <a16:creationId xmlns:a16="http://schemas.microsoft.com/office/drawing/2014/main" id="{5BB37643-F3B9-D0DD-D7D6-A39C2DB6551F}"/>
              </a:ext>
            </a:extLst>
          </p:cNvPr>
          <p:cNvSpPr txBox="1"/>
          <p:nvPr/>
        </p:nvSpPr>
        <p:spPr>
          <a:xfrm>
            <a:off x="6343240" y="4423842"/>
            <a:ext cx="1585383" cy="498491"/>
          </a:xfrm>
          <a:prstGeom prst="rect">
            <a:avLst/>
          </a:prstGeom>
          <a:noFill/>
        </p:spPr>
        <p:txBody>
          <a:bodyPr wrap="square" rtlCol="0">
            <a:spAutoFit/>
          </a:bodyPr>
          <a:lstStyle/>
          <a:p>
            <a:pPr algn="ctr" defTabSz="868680">
              <a:spcAft>
                <a:spcPts val="600"/>
              </a:spcAft>
            </a:pPr>
            <a:r>
              <a:rPr lang="en-US" sz="1330" kern="1200">
                <a:solidFill>
                  <a:schemeClr val="tx1"/>
                </a:solidFill>
                <a:latin typeface="+mn-lt"/>
                <a:ea typeface="+mn-ea"/>
                <a:cs typeface="+mn-cs"/>
              </a:rPr>
              <a:t>DATA</a:t>
            </a:r>
          </a:p>
          <a:p>
            <a:pPr algn="ctr" defTabSz="868680">
              <a:spcAft>
                <a:spcPts val="600"/>
              </a:spcAft>
            </a:pPr>
            <a:r>
              <a:rPr lang="en-US" sz="1330" kern="1200">
                <a:solidFill>
                  <a:schemeClr val="tx1"/>
                </a:solidFill>
                <a:latin typeface="+mn-lt"/>
                <a:ea typeface="+mn-ea"/>
                <a:cs typeface="+mn-cs"/>
              </a:rPr>
              <a:t>VISUALIZATION</a:t>
            </a:r>
            <a:endParaRPr lang="en-US" sz="1400"/>
          </a:p>
        </p:txBody>
      </p:sp>
      <p:sp>
        <p:nvSpPr>
          <p:cNvPr id="14" name="TextBox 13">
            <a:extLst>
              <a:ext uri="{FF2B5EF4-FFF2-40B4-BE49-F238E27FC236}">
                <a16:creationId xmlns:a16="http://schemas.microsoft.com/office/drawing/2014/main" id="{251E166E-3A1B-F306-5174-968779143D17}"/>
              </a:ext>
            </a:extLst>
          </p:cNvPr>
          <p:cNvSpPr txBox="1"/>
          <p:nvPr/>
        </p:nvSpPr>
        <p:spPr>
          <a:xfrm>
            <a:off x="8218213" y="5598256"/>
            <a:ext cx="1723271" cy="703752"/>
          </a:xfrm>
          <a:prstGeom prst="rect">
            <a:avLst/>
          </a:prstGeom>
          <a:noFill/>
        </p:spPr>
        <p:txBody>
          <a:bodyPr wrap="square" rtlCol="0">
            <a:spAutoFit/>
          </a:bodyPr>
          <a:lstStyle/>
          <a:p>
            <a:pPr algn="ctr" defTabSz="868680">
              <a:spcAft>
                <a:spcPts val="600"/>
              </a:spcAft>
            </a:pPr>
            <a:br>
              <a:rPr lang="en-US" sz="1330" kern="1200">
                <a:solidFill>
                  <a:schemeClr val="tx1"/>
                </a:solidFill>
                <a:latin typeface="+mn-lt"/>
                <a:ea typeface="+mn-ea"/>
                <a:cs typeface="+mn-cs"/>
              </a:rPr>
            </a:br>
            <a:r>
              <a:rPr lang="en-US" sz="1330" kern="1200">
                <a:solidFill>
                  <a:schemeClr val="tx1"/>
                </a:solidFill>
                <a:latin typeface="+mn-lt"/>
                <a:ea typeface="+mn-ea"/>
                <a:cs typeface="+mn-cs"/>
              </a:rPr>
              <a:t>HYPERPARAMETER</a:t>
            </a:r>
          </a:p>
          <a:p>
            <a:pPr algn="ctr" defTabSz="868680">
              <a:spcAft>
                <a:spcPts val="600"/>
              </a:spcAft>
            </a:pPr>
            <a:r>
              <a:rPr lang="en-US" sz="1330" kern="1200">
                <a:solidFill>
                  <a:schemeClr val="tx1"/>
                </a:solidFill>
                <a:latin typeface="+mn-lt"/>
                <a:ea typeface="+mn-ea"/>
                <a:cs typeface="+mn-cs"/>
              </a:rPr>
              <a:t>TUNING</a:t>
            </a:r>
            <a:endParaRPr lang="en-US" sz="1400"/>
          </a:p>
        </p:txBody>
      </p:sp>
      <p:sp>
        <p:nvSpPr>
          <p:cNvPr id="15" name="TextBox 14">
            <a:extLst>
              <a:ext uri="{FF2B5EF4-FFF2-40B4-BE49-F238E27FC236}">
                <a16:creationId xmlns:a16="http://schemas.microsoft.com/office/drawing/2014/main" id="{D7E23B80-BD0D-2848-7890-A9DF84FBF135}"/>
              </a:ext>
            </a:extLst>
          </p:cNvPr>
          <p:cNvSpPr txBox="1"/>
          <p:nvPr/>
        </p:nvSpPr>
        <p:spPr>
          <a:xfrm>
            <a:off x="9947219" y="3814526"/>
            <a:ext cx="1585383" cy="498491"/>
          </a:xfrm>
          <a:prstGeom prst="rect">
            <a:avLst/>
          </a:prstGeom>
          <a:noFill/>
        </p:spPr>
        <p:txBody>
          <a:bodyPr wrap="square" rtlCol="0">
            <a:spAutoFit/>
          </a:bodyPr>
          <a:lstStyle/>
          <a:p>
            <a:pPr algn="ctr" defTabSz="868680">
              <a:spcAft>
                <a:spcPts val="600"/>
              </a:spcAft>
            </a:pPr>
            <a:r>
              <a:rPr lang="en-US" sz="1330" kern="1200">
                <a:solidFill>
                  <a:schemeClr val="tx1"/>
                </a:solidFill>
                <a:latin typeface="+mn-lt"/>
                <a:ea typeface="+mn-ea"/>
                <a:cs typeface="+mn-cs"/>
              </a:rPr>
              <a:t>MODEL</a:t>
            </a:r>
          </a:p>
          <a:p>
            <a:pPr algn="ctr" defTabSz="868680">
              <a:spcAft>
                <a:spcPts val="600"/>
              </a:spcAft>
            </a:pPr>
            <a:r>
              <a:rPr lang="en-US" sz="1330" kern="1200">
                <a:solidFill>
                  <a:schemeClr val="tx1"/>
                </a:solidFill>
                <a:latin typeface="+mn-lt"/>
                <a:ea typeface="+mn-ea"/>
                <a:cs typeface="+mn-cs"/>
              </a:rPr>
              <a:t>IMPLEMENTATION</a:t>
            </a:r>
            <a:endParaRPr lang="en-US" sz="1400"/>
          </a:p>
        </p:txBody>
      </p:sp>
      <p:sp>
        <p:nvSpPr>
          <p:cNvPr id="4" name="Oval 3">
            <a:extLst>
              <a:ext uri="{FF2B5EF4-FFF2-40B4-BE49-F238E27FC236}">
                <a16:creationId xmlns:a16="http://schemas.microsoft.com/office/drawing/2014/main" id="{8854926D-68E9-E43C-EC6A-3B3082705C83}"/>
              </a:ext>
            </a:extLst>
          </p:cNvPr>
          <p:cNvSpPr/>
          <p:nvPr/>
        </p:nvSpPr>
        <p:spPr>
          <a:xfrm>
            <a:off x="6385541" y="2796871"/>
            <a:ext cx="1373666" cy="1421792"/>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0CF90B-F2FA-97B3-8CD6-DB7BCEB374AA}"/>
              </a:ext>
            </a:extLst>
          </p:cNvPr>
          <p:cNvSpPr/>
          <p:nvPr/>
        </p:nvSpPr>
        <p:spPr>
          <a:xfrm>
            <a:off x="8393017" y="4212237"/>
            <a:ext cx="1373666" cy="1421792"/>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E05FD0-BFB0-CC38-9350-0C7D2910217C}"/>
              </a:ext>
            </a:extLst>
          </p:cNvPr>
          <p:cNvSpPr/>
          <p:nvPr/>
        </p:nvSpPr>
        <p:spPr>
          <a:xfrm>
            <a:off x="2685957" y="2823475"/>
            <a:ext cx="1373666" cy="1421792"/>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6FB305-569B-C4B6-9325-82CDBF3A01FA}"/>
              </a:ext>
            </a:extLst>
          </p:cNvPr>
          <p:cNvSpPr/>
          <p:nvPr/>
        </p:nvSpPr>
        <p:spPr>
          <a:xfrm>
            <a:off x="4694366" y="4249041"/>
            <a:ext cx="1373666" cy="1421792"/>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1BB495-F786-5535-6052-CF6932102EB8}"/>
              </a:ext>
            </a:extLst>
          </p:cNvPr>
          <p:cNvSpPr/>
          <p:nvPr/>
        </p:nvSpPr>
        <p:spPr>
          <a:xfrm>
            <a:off x="9910891" y="2112579"/>
            <a:ext cx="1373666" cy="1421792"/>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B3CC82F-8241-F27C-8C73-2BC17AB44867}"/>
              </a:ext>
            </a:extLst>
          </p:cNvPr>
          <p:cNvCxnSpPr>
            <a:cxnSpLocks/>
            <a:stCxn id="3" idx="7"/>
          </p:cNvCxnSpPr>
          <p:nvPr/>
        </p:nvCxnSpPr>
        <p:spPr>
          <a:xfrm flipV="1">
            <a:off x="1855835" y="3709418"/>
            <a:ext cx="787417" cy="3543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A47B01AA-632B-648C-F3F5-9ABD29F9F6DA}"/>
              </a:ext>
            </a:extLst>
          </p:cNvPr>
          <p:cNvCxnSpPr>
            <a:cxnSpLocks/>
          </p:cNvCxnSpPr>
          <p:nvPr/>
        </p:nvCxnSpPr>
        <p:spPr>
          <a:xfrm>
            <a:off x="4059623" y="3709418"/>
            <a:ext cx="702702" cy="818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6760E84B-8500-0D79-54E6-C51EB840113F}"/>
              </a:ext>
            </a:extLst>
          </p:cNvPr>
          <p:cNvCxnSpPr>
            <a:cxnSpLocks/>
          </p:cNvCxnSpPr>
          <p:nvPr/>
        </p:nvCxnSpPr>
        <p:spPr>
          <a:xfrm>
            <a:off x="7732281" y="3744726"/>
            <a:ext cx="830152" cy="656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8D766E5-EFF1-E0FF-F736-C512A9B61B4E}"/>
              </a:ext>
            </a:extLst>
          </p:cNvPr>
          <p:cNvCxnSpPr>
            <a:cxnSpLocks/>
          </p:cNvCxnSpPr>
          <p:nvPr/>
        </p:nvCxnSpPr>
        <p:spPr>
          <a:xfrm flipV="1">
            <a:off x="5906827" y="3999867"/>
            <a:ext cx="610050" cy="538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68B927B-7A75-01B0-0E99-E4DBD0B86F28}"/>
              </a:ext>
            </a:extLst>
          </p:cNvPr>
          <p:cNvCxnSpPr>
            <a:cxnSpLocks/>
          </p:cNvCxnSpPr>
          <p:nvPr/>
        </p:nvCxnSpPr>
        <p:spPr>
          <a:xfrm flipV="1">
            <a:off x="9461658" y="3453337"/>
            <a:ext cx="673320" cy="899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Data cleaning - Free electronics icons">
            <a:extLst>
              <a:ext uri="{FF2B5EF4-FFF2-40B4-BE49-F238E27FC236}">
                <a16:creationId xmlns:a16="http://schemas.microsoft.com/office/drawing/2014/main" id="{6112B911-55AB-E9C9-AE65-72F7B6977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039" y="4063772"/>
            <a:ext cx="914374" cy="928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visualization Generic color lineal-color icon">
            <a:extLst>
              <a:ext uri="{FF2B5EF4-FFF2-40B4-BE49-F238E27FC236}">
                <a16:creationId xmlns:a16="http://schemas.microsoft.com/office/drawing/2014/main" id="{F91EFA3C-5A5C-A6F2-757F-E0B941F21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2001" y="3112833"/>
            <a:ext cx="897614" cy="897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54,318 Data Reduction Icons - Free in SVG, PNG, ICO - IconScout">
            <a:extLst>
              <a:ext uri="{FF2B5EF4-FFF2-40B4-BE49-F238E27FC236}">
                <a16:creationId xmlns:a16="http://schemas.microsoft.com/office/drawing/2014/main" id="{B2E6E204-5881-E1AB-44F1-5BF46F5C9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416" y="3120605"/>
            <a:ext cx="815039" cy="8150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eature engineering Icon - Download in Colored Outline Style">
            <a:extLst>
              <a:ext uri="{FF2B5EF4-FFF2-40B4-BE49-F238E27FC236}">
                <a16:creationId xmlns:a16="http://schemas.microsoft.com/office/drawing/2014/main" id="{FAE1F6D2-8573-DF5B-6ACB-2B4F569D1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91" y="4527876"/>
            <a:ext cx="897615" cy="8976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yperparameter Tuning: Neural Networks 101 | by Egor Howell | Nov, 2023 |  Towards Data Science">
            <a:extLst>
              <a:ext uri="{FF2B5EF4-FFF2-40B4-BE49-F238E27FC236}">
                <a16:creationId xmlns:a16="http://schemas.microsoft.com/office/drawing/2014/main" id="{CCDBF45E-9C5C-1787-CB9F-6568F7B4D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2432" y="4400982"/>
            <a:ext cx="1117907" cy="11179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lementation itim2101 Lineal Color icon">
            <a:extLst>
              <a:ext uri="{FF2B5EF4-FFF2-40B4-BE49-F238E27FC236}">
                <a16:creationId xmlns:a16="http://schemas.microsoft.com/office/drawing/2014/main" id="{CDE78DFB-25D1-2A7A-B10A-B4627EABC7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0512" y="2225938"/>
            <a:ext cx="1227399" cy="12273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204,593 Home Price Increase Icons - Free in SVG, PNG, ICO - IconScout">
            <a:extLst>
              <a:ext uri="{FF2B5EF4-FFF2-40B4-BE49-F238E27FC236}">
                <a16:creationId xmlns:a16="http://schemas.microsoft.com/office/drawing/2014/main" id="{334D1D22-7323-2B31-3D73-BEDFA3EC2B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3" y="234288"/>
            <a:ext cx="1106882" cy="110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4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03D4E01C-894A-659A-AE4F-5E028B810A3E}"/>
              </a:ext>
            </a:extLst>
          </p:cNvPr>
          <p:cNvPicPr>
            <a:picLocks noChangeAspect="1"/>
          </p:cNvPicPr>
          <p:nvPr/>
        </p:nvPicPr>
        <p:blipFill rotWithShape="1">
          <a:blip r:embed="rId2"/>
          <a:srcRect l="19350" r="25159"/>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190115-B63E-9C84-A7FE-8A21FCFF5732}"/>
              </a:ext>
            </a:extLst>
          </p:cNvPr>
          <p:cNvSpPr txBox="1"/>
          <p:nvPr/>
        </p:nvSpPr>
        <p:spPr>
          <a:xfrm>
            <a:off x="761801" y="328512"/>
            <a:ext cx="4778387" cy="16289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effectLst/>
                <a:latin typeface="+mj-lt"/>
                <a:ea typeface="+mj-ea"/>
                <a:cs typeface="+mj-cs"/>
              </a:rPr>
              <a:t>METHODOLOGY</a:t>
            </a:r>
          </a:p>
          <a:p>
            <a:pPr>
              <a:lnSpc>
                <a:spcPct val="90000"/>
              </a:lnSpc>
              <a:spcBef>
                <a:spcPct val="0"/>
              </a:spcBef>
              <a:spcAft>
                <a:spcPts val="600"/>
              </a:spcAft>
            </a:pPr>
            <a:endParaRPr lang="en-US" sz="4000">
              <a:latin typeface="+mj-lt"/>
              <a:ea typeface="+mj-ea"/>
              <a:cs typeface="+mj-cs"/>
            </a:endParaRPr>
          </a:p>
        </p:txBody>
      </p:sp>
      <p:sp>
        <p:nvSpPr>
          <p:cNvPr id="3" name="TextBox 2">
            <a:extLst>
              <a:ext uri="{FF2B5EF4-FFF2-40B4-BE49-F238E27FC236}">
                <a16:creationId xmlns:a16="http://schemas.microsoft.com/office/drawing/2014/main" id="{85465ACC-E264-FFF0-8403-2FB89B009670}"/>
              </a:ext>
            </a:extLst>
          </p:cNvPr>
          <p:cNvSpPr txBox="1"/>
          <p:nvPr/>
        </p:nvSpPr>
        <p:spPr>
          <a:xfrm>
            <a:off x="761801" y="2884929"/>
            <a:ext cx="4659756" cy="337413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effectLst/>
              </a:rPr>
              <a:t>Data Pre-processing:</a:t>
            </a:r>
          </a:p>
          <a:p>
            <a:pPr indent="-228600">
              <a:lnSpc>
                <a:spcPct val="90000"/>
              </a:lnSpc>
              <a:spcAft>
                <a:spcPts val="600"/>
              </a:spcAft>
              <a:buFont typeface="Arial" panose="020B0604020202020204" pitchFamily="34" charset="0"/>
              <a:buChar char="•"/>
            </a:pPr>
            <a:r>
              <a:rPr lang="en-US" sz="2000" b="1" dirty="0">
                <a:effectLst/>
              </a:rPr>
              <a:t>Data Analysis:</a:t>
            </a:r>
          </a:p>
          <a:p>
            <a:pPr indent="-228600">
              <a:lnSpc>
                <a:spcPct val="90000"/>
              </a:lnSpc>
              <a:spcAft>
                <a:spcPts val="600"/>
              </a:spcAft>
              <a:buFont typeface="Arial" panose="020B0604020202020204" pitchFamily="34" charset="0"/>
              <a:buChar char="•"/>
            </a:pPr>
            <a:r>
              <a:rPr lang="en-US" sz="2000" b="1" dirty="0">
                <a:effectLst/>
              </a:rPr>
              <a:t>Feature Engineering:</a:t>
            </a:r>
          </a:p>
          <a:p>
            <a:pPr indent="-228600">
              <a:lnSpc>
                <a:spcPct val="90000"/>
              </a:lnSpc>
              <a:spcAft>
                <a:spcPts val="600"/>
              </a:spcAft>
              <a:buFont typeface="Arial" panose="020B0604020202020204" pitchFamily="34" charset="0"/>
              <a:buChar char="•"/>
            </a:pPr>
            <a:r>
              <a:rPr lang="en-US" sz="2000" b="1" dirty="0">
                <a:effectLst/>
              </a:rPr>
              <a:t>Model Selection:</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11547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CEFD74A-5F2C-4D52-D0E3-146BF62A18FE}"/>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a:solidFill>
                  <a:schemeClr val="tx1"/>
                </a:solidFill>
                <a:latin typeface="+mj-lt"/>
                <a:ea typeface="+mj-ea"/>
                <a:cs typeface="+mj-cs"/>
              </a:rPr>
              <a:t>DATASET:</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sheet with black numbers&#10;&#10;Description automatically generated with medium confidence">
            <a:extLst>
              <a:ext uri="{FF2B5EF4-FFF2-40B4-BE49-F238E27FC236}">
                <a16:creationId xmlns:a16="http://schemas.microsoft.com/office/drawing/2014/main" id="{F40EF89A-AEF2-F64D-4A8C-1B834D505F3F}"/>
              </a:ext>
            </a:extLst>
          </p:cNvPr>
          <p:cNvPicPr>
            <a:picLocks noChangeAspect="1"/>
          </p:cNvPicPr>
          <p:nvPr/>
        </p:nvPicPr>
        <p:blipFill rotWithShape="1">
          <a:blip r:embed="rId2"/>
          <a:srcRect r="1388" b="-1"/>
          <a:stretch/>
        </p:blipFill>
        <p:spPr>
          <a:xfrm>
            <a:off x="0" y="1912883"/>
            <a:ext cx="12192000" cy="4829713"/>
          </a:xfrm>
          <a:prstGeom prst="rect">
            <a:avLst/>
          </a:prstGeom>
        </p:spPr>
      </p:pic>
    </p:spTree>
    <p:extLst>
      <p:ext uri="{BB962C8B-B14F-4D97-AF65-F5344CB8AC3E}">
        <p14:creationId xmlns:p14="http://schemas.microsoft.com/office/powerpoint/2010/main" val="357689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0AFAEF-A8AD-025E-B5E6-CA1766E9F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327398" y="434660"/>
            <a:ext cx="4930287" cy="4060967"/>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60F354F-230B-2F36-BAA3-7C675CFD8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264223" y="434660"/>
            <a:ext cx="4930287" cy="4060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225C253F-7AFD-5A4F-494E-3BBFBA52D822}"/>
              </a:ext>
            </a:extLst>
          </p:cNvPr>
          <p:cNvSpPr txBox="1"/>
          <p:nvPr/>
        </p:nvSpPr>
        <p:spPr>
          <a:xfrm>
            <a:off x="5160483" y="4930287"/>
            <a:ext cx="2205797" cy="861774"/>
          </a:xfrm>
          <a:prstGeom prst="rect">
            <a:avLst/>
          </a:prstGeom>
          <a:noFill/>
        </p:spPr>
        <p:txBody>
          <a:bodyPr wrap="none" rtlCol="0">
            <a:spAutoFit/>
          </a:bodyPr>
          <a:lstStyle/>
          <a:p>
            <a:pPr algn="ctr"/>
            <a:r>
              <a:rPr lang="en-US" sz="3200" dirty="0">
                <a:solidFill>
                  <a:srgbClr val="C00000"/>
                </a:solidFill>
              </a:rPr>
              <a:t>BEFORE</a:t>
            </a:r>
            <a:r>
              <a:rPr lang="en-US" sz="2800" dirty="0">
                <a:solidFill>
                  <a:srgbClr val="C00000"/>
                </a:solidFill>
              </a:rPr>
              <a:t> </a:t>
            </a:r>
          </a:p>
          <a:p>
            <a:pPr algn="ctr"/>
            <a:r>
              <a:rPr lang="en-US" dirty="0"/>
              <a:t>Removing Null Values</a:t>
            </a:r>
            <a:endParaRPr lang="en-IN" dirty="0"/>
          </a:p>
        </p:txBody>
      </p:sp>
      <p:sp>
        <p:nvSpPr>
          <p:cNvPr id="9" name="TextBox 8">
            <a:extLst>
              <a:ext uri="{FF2B5EF4-FFF2-40B4-BE49-F238E27FC236}">
                <a16:creationId xmlns:a16="http://schemas.microsoft.com/office/drawing/2014/main" id="{EA49296A-7255-DE6D-02D5-7504960A72F9}"/>
              </a:ext>
            </a:extLst>
          </p:cNvPr>
          <p:cNvSpPr txBox="1"/>
          <p:nvPr/>
        </p:nvSpPr>
        <p:spPr>
          <a:xfrm>
            <a:off x="9221450" y="4934526"/>
            <a:ext cx="2205797" cy="861774"/>
          </a:xfrm>
          <a:prstGeom prst="rect">
            <a:avLst/>
          </a:prstGeom>
          <a:noFill/>
        </p:spPr>
        <p:txBody>
          <a:bodyPr wrap="none" rtlCol="0">
            <a:spAutoFit/>
          </a:bodyPr>
          <a:lstStyle/>
          <a:p>
            <a:pPr algn="ctr"/>
            <a:r>
              <a:rPr lang="en-US" sz="3200" dirty="0">
                <a:solidFill>
                  <a:srgbClr val="C00000"/>
                </a:solidFill>
              </a:rPr>
              <a:t>AFTER</a:t>
            </a:r>
            <a:r>
              <a:rPr lang="en-US" dirty="0"/>
              <a:t> </a:t>
            </a:r>
          </a:p>
          <a:p>
            <a:pPr algn="ctr"/>
            <a:r>
              <a:rPr lang="en-US" dirty="0"/>
              <a:t>Removing Null Values</a:t>
            </a:r>
            <a:endParaRPr lang="en-IN" dirty="0"/>
          </a:p>
        </p:txBody>
      </p:sp>
      <p:sp>
        <p:nvSpPr>
          <p:cNvPr id="11" name="TextBox 10">
            <a:extLst>
              <a:ext uri="{FF2B5EF4-FFF2-40B4-BE49-F238E27FC236}">
                <a16:creationId xmlns:a16="http://schemas.microsoft.com/office/drawing/2014/main" id="{129DBA96-EE70-04AA-A83E-D2A56B914258}"/>
              </a:ext>
            </a:extLst>
          </p:cNvPr>
          <p:cNvSpPr txBox="1"/>
          <p:nvPr/>
        </p:nvSpPr>
        <p:spPr>
          <a:xfrm>
            <a:off x="248194" y="6046601"/>
            <a:ext cx="1125582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74151"/>
                </a:solidFill>
                <a:latin typeface="Söhne"/>
              </a:rPr>
              <a:t>T</a:t>
            </a:r>
            <a:r>
              <a:rPr lang="en-US" b="0" i="0" u="none" strike="noStrike" dirty="0">
                <a:solidFill>
                  <a:srgbClr val="374151"/>
                </a:solidFill>
                <a:effectLst/>
                <a:latin typeface="Söhne"/>
              </a:rPr>
              <a:t>he first heatmap exposes null values within the dataset, while the second portrays a refined version post-null value elimination, showcasing the data's enhanced completeness.</a:t>
            </a:r>
            <a:endParaRPr lang="en-US" dirty="0"/>
          </a:p>
        </p:txBody>
      </p:sp>
    </p:spTree>
    <p:extLst>
      <p:ext uri="{BB962C8B-B14F-4D97-AF65-F5344CB8AC3E}">
        <p14:creationId xmlns:p14="http://schemas.microsoft.com/office/powerpoint/2010/main" val="273632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2C5688-DC1C-80A8-F251-145288ED300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Cleaning and Feature Engineering on Dataset:</a:t>
            </a:r>
          </a:p>
          <a:p>
            <a:pPr>
              <a:lnSpc>
                <a:spcPct val="90000"/>
              </a:lnSpc>
              <a:spcBef>
                <a:spcPct val="0"/>
              </a:spcBef>
              <a:spcAft>
                <a:spcPts val="600"/>
              </a:spcAft>
            </a:pPr>
            <a:endParaRPr lang="en-US" sz="32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750EC814-19D5-2B28-0BF1-1A15B8369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726141"/>
            <a:ext cx="8166787" cy="4393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6F9F6E-24B3-8364-FECE-3F94225C7A49}"/>
              </a:ext>
            </a:extLst>
          </p:cNvPr>
          <p:cNvSpPr txBox="1"/>
          <p:nvPr/>
        </p:nvSpPr>
        <p:spPr>
          <a:xfrm>
            <a:off x="6096000" y="5414920"/>
            <a:ext cx="3736665" cy="861774"/>
          </a:xfrm>
          <a:prstGeom prst="rect">
            <a:avLst/>
          </a:prstGeom>
          <a:noFill/>
        </p:spPr>
        <p:txBody>
          <a:bodyPr wrap="none" rtlCol="0">
            <a:spAutoFit/>
          </a:bodyPr>
          <a:lstStyle/>
          <a:p>
            <a:pPr algn="ctr"/>
            <a:r>
              <a:rPr lang="en-US" sz="3200" dirty="0">
                <a:solidFill>
                  <a:srgbClr val="C00000"/>
                </a:solidFill>
              </a:rPr>
              <a:t>BEFORE</a:t>
            </a:r>
          </a:p>
          <a:p>
            <a:pPr algn="ctr"/>
            <a:r>
              <a:rPr lang="en-US" dirty="0"/>
              <a:t> Normalisation of  Description column</a:t>
            </a:r>
            <a:endParaRPr lang="en-IN" dirty="0"/>
          </a:p>
        </p:txBody>
      </p:sp>
    </p:spTree>
    <p:extLst>
      <p:ext uri="{BB962C8B-B14F-4D97-AF65-F5344CB8AC3E}">
        <p14:creationId xmlns:p14="http://schemas.microsoft.com/office/powerpoint/2010/main" val="386094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963</Words>
  <Application>Microsoft Office PowerPoint</Application>
  <PresentationFormat>Widescreen</PresentationFormat>
  <Paragraphs>125</Paragraphs>
  <Slides>32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PROJECT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Zaveri</dc:creator>
  <cp:lastModifiedBy>Zeel Patel</cp:lastModifiedBy>
  <cp:revision>9</cp:revision>
  <dcterms:created xsi:type="dcterms:W3CDTF">2023-12-10T19:52:35Z</dcterms:created>
  <dcterms:modified xsi:type="dcterms:W3CDTF">2023-12-15T15:44:11Z</dcterms:modified>
</cp:coreProperties>
</file>